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08" r:id="rId2"/>
    <p:sldId id="313" r:id="rId3"/>
    <p:sldId id="309" r:id="rId4"/>
    <p:sldId id="311" r:id="rId5"/>
    <p:sldId id="315" r:id="rId6"/>
    <p:sldId id="294" r:id="rId7"/>
    <p:sldId id="316" r:id="rId8"/>
    <p:sldId id="317" r:id="rId9"/>
    <p:sldId id="320" r:id="rId10"/>
    <p:sldId id="322" r:id="rId11"/>
    <p:sldId id="296" r:id="rId12"/>
    <p:sldId id="288" r:id="rId13"/>
    <p:sldId id="295" r:id="rId14"/>
    <p:sldId id="323" r:id="rId15"/>
    <p:sldId id="324" r:id="rId16"/>
    <p:sldId id="314" r:id="rId17"/>
    <p:sldId id="281" r:id="rId18"/>
    <p:sldId id="280" r:id="rId19"/>
    <p:sldId id="306" r:id="rId20"/>
    <p:sldId id="291" r:id="rId21"/>
    <p:sldId id="259" r:id="rId22"/>
    <p:sldId id="305" r:id="rId23"/>
    <p:sldId id="271" r:id="rId24"/>
    <p:sldId id="277" r:id="rId25"/>
    <p:sldId id="307" r:id="rId26"/>
    <p:sldId id="310" r:id="rId27"/>
    <p:sldId id="275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8DD"/>
    <a:srgbClr val="024074"/>
    <a:srgbClr val="C5002F"/>
    <a:srgbClr val="FFAE4E"/>
    <a:srgbClr val="045292"/>
    <a:srgbClr val="1AB7E1"/>
    <a:srgbClr val="04A6E1"/>
    <a:srgbClr val="3D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993"/>
    <p:restoredTop sz="83840"/>
  </p:normalViewPr>
  <p:slideViewPr>
    <p:cSldViewPr snapToGrid="0" snapToObjects="1">
      <p:cViewPr varScale="1">
        <p:scale>
          <a:sx n="89" d="100"/>
          <a:sy n="89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E4C2D-85CB-A74C-8360-05743C8EB66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58D2C-7822-5C43-B9F7-44E2D8067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7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vouchershurtohio.precisionnewmedia.com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98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7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7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99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25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95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07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27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30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http://vouchershurtohio.precisionnewmedia.com/</a:t>
            </a:r>
            <a:endParaRPr lang="en-US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www.georgiademocrat.org</a:t>
            </a:r>
            <a:r>
              <a:rPr lang="en-US" dirty="0"/>
              <a:t>/voting-information-and-resources/early-voting/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94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13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Facebook, Twitter and Instagram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06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43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Resolution and steps it takes to join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3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29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38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Grown from $42 Million to $650 Million</a:t>
            </a:r>
          </a:p>
          <a:p>
            <a:r>
              <a:rPr lang="en-US" dirty="0"/>
              <a:t>The program nearly doubled in the current budget cycle alone.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08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42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27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58D2C-7822-5C43-B9F7-44E2D8067F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9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FF44-4FCA-234F-862A-E62A1B472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C32D8-7CA5-4D4F-BD9D-EF93CA7D7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CDD85-0609-F646-80FA-9108FF579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63EAF-A89B-034E-A49E-9E29A711B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B138D-1CBD-604B-ABD2-DC88A573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6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04A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76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163FC-32EA-7B4E-9A25-B7D319F2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070D8-C7F5-DA4D-AA9B-FE9E64740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CE695-9293-0C45-BE04-062432063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0DC1A-6077-0C40-A8BD-F50A4DDFD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7DBC0-F048-0D48-A546-F7F159CCB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F675E-53A8-BE45-8B05-AE5A0D49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79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1614-C2F9-5B47-97B0-00F0B7C4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121FBD-5C72-6A41-BF74-0C6D98374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8E061-82A9-4C4F-AA1E-1F78842B8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873E35-6119-C64A-9CA4-460532847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E1D5E-BA2F-AA4A-B518-7C679577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03E76-B9F8-C344-851D-508CAF69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50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3A383-985D-DD49-A333-53DC817C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BC08B-4ABB-4949-AFB3-97F678B56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1D308-20C3-CC4C-B285-B2B538DB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19517-0862-F64F-8FE5-3C67A039C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C8F87-385E-DB4A-B7C7-6C9643B0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07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00473-9120-EA4A-9F05-338C2E05C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FC9ED-2787-1049-8C0D-25884D838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950CC-4174-6144-83B2-B5751007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53EC3-1974-A04F-BB1D-DB32F1285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27B6F-9B4A-B242-B607-817387CA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2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EF7E-A8C0-BE49-B979-26A9CF4B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5483E-B128-3045-968E-A4D0E2A69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EE9A-C841-814C-B17A-C0E1BCA25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61360-4FCD-C943-B0A5-CEEF29386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8C947-3077-F44E-9D19-80F66AF8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4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AA8F-FC84-D440-A778-24274C2A5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7BEF1-1B7A-5041-BE61-706A30B7C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B33E5-000D-1E47-94B4-F09FA3C06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81E17-C201-8847-96B3-EA9ACF7AC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8AC34-1855-3C4A-A031-734C661E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1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D9EDB-5A3D-8748-BEE4-EE1C81D0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29DF3-381C-794C-AF96-F68B14063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0EF3D-C5F3-DB45-8007-CAAAA062F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8CC57-2D87-6546-9345-9D420400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9F820-E6F5-FB4C-B12A-1F13156EA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3B85D-8E9B-1D4F-8E00-E7E322C1F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87B1-45EE-144E-BEAC-6BE147580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56561-92EB-EC40-9225-699A3D4EB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4A1CD-95CF-9B45-90E4-EA772783E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46A9B-1574-9041-9CEF-81687A98B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66CC7-F87C-904B-8AC0-1BB6F1C4C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DA7EC9-831C-644C-90DE-AAAAD8ED3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55784-8B96-8348-AA57-F7AA4207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209946-5DF2-2448-961D-4A0397C7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72DD0-D9CC-AC4C-BE20-41BF43AF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205CF-9BCF-6041-B529-2A6DC900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76C2B-6C20-8240-982C-3B0DE43B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84A9A-84BD-354C-A9F6-33717149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1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chair in front of a white wall&#10;&#10;Description automatically generated with low confidence">
            <a:extLst>
              <a:ext uri="{FF2B5EF4-FFF2-40B4-BE49-F238E27FC236}">
                <a16:creationId xmlns:a16="http://schemas.microsoft.com/office/drawing/2014/main" id="{5925A17C-1C0B-A94B-8518-3ED62CB81F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3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56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64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B971A-19C4-364C-A4FA-407FE289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089C-0D7F-8446-8FEF-0CA1C9AD1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392C-BE55-E746-B565-148066F39A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17627-9149-EA4B-80D8-383272E0E463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6478A-9E75-F04E-AEC9-0D7E6A320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19ACA-F7B8-E747-916D-CADCC3669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359AC-3D96-4847-B5D3-D8D976FA7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7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2" r:id="rId9"/>
    <p:sldLayoutId id="2147483661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39760CF-43DB-1041-99AE-3A72901FFEC7}"/>
              </a:ext>
            </a:extLst>
          </p:cNvPr>
          <p:cNvSpPr/>
          <p:nvPr/>
        </p:nvSpPr>
        <p:spPr>
          <a:xfrm flipV="1">
            <a:off x="601579" y="5830678"/>
            <a:ext cx="10864516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98F88D52-E36A-5741-8EAD-FAC4356B7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933" y="1077545"/>
            <a:ext cx="3915138" cy="220226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91CF065-E449-BD49-9D48-5164B9C13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929" y="758112"/>
            <a:ext cx="2732440" cy="220226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BF4AA-D167-0543-9684-7F5B8C34AC06}"/>
              </a:ext>
            </a:extLst>
          </p:cNvPr>
          <p:cNvGrpSpPr/>
          <p:nvPr/>
        </p:nvGrpSpPr>
        <p:grpSpPr>
          <a:xfrm>
            <a:off x="7375" y="3897624"/>
            <a:ext cx="12192000" cy="305295"/>
            <a:chOff x="453192" y="5690937"/>
            <a:chExt cx="11738808" cy="49329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9ADA90-042D-E245-9692-93B75DCF5995}"/>
                </a:ext>
              </a:extLst>
            </p:cNvPr>
            <p:cNvSpPr/>
            <p:nvPr/>
          </p:nvSpPr>
          <p:spPr>
            <a:xfrm>
              <a:off x="453192" y="5690937"/>
              <a:ext cx="2847474" cy="493295"/>
            </a:xfrm>
            <a:prstGeom prst="rect">
              <a:avLst/>
            </a:prstGeom>
            <a:solidFill>
              <a:srgbClr val="045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01B0BD-47CA-E34F-AC11-0AAF5E26666F}"/>
                </a:ext>
              </a:extLst>
            </p:cNvPr>
            <p:cNvSpPr/>
            <p:nvPr/>
          </p:nvSpPr>
          <p:spPr>
            <a:xfrm>
              <a:off x="9344526" y="5690937"/>
              <a:ext cx="2847474" cy="493295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A5CB1DB-EFF0-B847-9E32-8B88A5F80650}"/>
                </a:ext>
              </a:extLst>
            </p:cNvPr>
            <p:cNvSpPr/>
            <p:nvPr/>
          </p:nvSpPr>
          <p:spPr>
            <a:xfrm>
              <a:off x="3416970" y="5690937"/>
              <a:ext cx="2847474" cy="493295"/>
            </a:xfrm>
            <a:prstGeom prst="rect">
              <a:avLst/>
            </a:prstGeom>
            <a:solidFill>
              <a:srgbClr val="FFA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696CE1-CECB-B74E-82CE-57616B7C1D17}"/>
                </a:ext>
              </a:extLst>
            </p:cNvPr>
            <p:cNvSpPr/>
            <p:nvPr/>
          </p:nvSpPr>
          <p:spPr>
            <a:xfrm>
              <a:off x="6380748" y="5690937"/>
              <a:ext cx="2847474" cy="493295"/>
            </a:xfrm>
            <a:prstGeom prst="rect">
              <a:avLst/>
            </a:prstGeom>
            <a:solidFill>
              <a:srgbClr val="C5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E46DD3-A574-9442-9214-4A2D7DE84925}"/>
              </a:ext>
            </a:extLst>
          </p:cNvPr>
          <p:cNvSpPr txBox="1"/>
          <p:nvPr/>
        </p:nvSpPr>
        <p:spPr>
          <a:xfrm>
            <a:off x="601579" y="5103445"/>
            <a:ext cx="9891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existential</a:t>
            </a:r>
            <a:r>
              <a:rPr lang="en-US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 to public schools.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B7748C-A0FC-8A44-815F-7272B21A484B}"/>
              </a:ext>
            </a:extLst>
          </p:cNvPr>
          <p:cNvSpPr txBox="1"/>
          <p:nvPr/>
        </p:nvSpPr>
        <p:spPr>
          <a:xfrm>
            <a:off x="601579" y="5935865"/>
            <a:ext cx="67800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L. Phillis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Executive Director, Coalition of Equity &amp; Adequacy for School Funding</a:t>
            </a:r>
          </a:p>
        </p:txBody>
      </p:sp>
    </p:spTree>
    <p:extLst>
      <p:ext uri="{BB962C8B-B14F-4D97-AF65-F5344CB8AC3E}">
        <p14:creationId xmlns:p14="http://schemas.microsoft.com/office/powerpoint/2010/main" val="1628515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9777FA-2FD6-AD41-AF2F-29A949955564}"/>
              </a:ext>
            </a:extLst>
          </p:cNvPr>
          <p:cNvSpPr/>
          <p:nvPr/>
        </p:nvSpPr>
        <p:spPr>
          <a:xfrm>
            <a:off x="10074442" y="4940968"/>
            <a:ext cx="1780674" cy="1636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DEF100-EA89-2941-8FA0-1FE7A4E6F52D}"/>
              </a:ext>
            </a:extLst>
          </p:cNvPr>
          <p:cNvSpPr/>
          <p:nvPr/>
        </p:nvSpPr>
        <p:spPr>
          <a:xfrm>
            <a:off x="809469" y="737909"/>
            <a:ext cx="4901520" cy="433751"/>
          </a:xfrm>
          <a:prstGeom prst="rect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pc="600" dirty="0">
                <a:latin typeface="Arial" panose="020B0604020202020204" pitchFamily="34" charset="0"/>
                <a:cs typeface="Arial" panose="020B0604020202020204" pitchFamily="34" charset="0"/>
              </a:rPr>
              <a:t>TWO-YEAR STATE BUDGET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0367783-C3A2-CB4A-8467-997C5FDC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695" y="5197642"/>
            <a:ext cx="1575751" cy="1270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D1175A-F683-D04B-A24C-74E819AA0CAD}"/>
              </a:ext>
            </a:extLst>
          </p:cNvPr>
          <p:cNvSpPr txBox="1"/>
          <p:nvPr/>
        </p:nvSpPr>
        <p:spPr>
          <a:xfrm>
            <a:off x="3048000" y="399731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Left out critical 6-year phase-in to make funding formula for public schools constitutional, known as </a:t>
            </a:r>
            <a:r>
              <a:rPr lang="en-US" sz="2400" b="0" i="0" u="none" strike="noStrike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Cupp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/Patterson </a:t>
            </a:r>
            <a:endParaRPr lang="en-US" sz="2400" b="0" dirty="0">
              <a:solidFill>
                <a:schemeClr val="bg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F585F4-A2D5-BA43-A4C4-50ED858CAEFB}"/>
              </a:ext>
            </a:extLst>
          </p:cNvPr>
          <p:cNvSpPr txBox="1"/>
          <p:nvPr/>
        </p:nvSpPr>
        <p:spPr>
          <a:xfrm>
            <a:off x="2358190" y="2213810"/>
            <a:ext cx="7154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A8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THEY DIDN’T DO: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Fund public schools</a:t>
            </a:r>
          </a:p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C2BE5F-8344-7645-88CC-2F227EA0C031}"/>
              </a:ext>
            </a:extLst>
          </p:cNvPr>
          <p:cNvCxnSpPr/>
          <p:nvPr/>
        </p:nvCxnSpPr>
        <p:spPr>
          <a:xfrm>
            <a:off x="2983832" y="3691138"/>
            <a:ext cx="6096000" cy="0"/>
          </a:xfrm>
          <a:prstGeom prst="line">
            <a:avLst/>
          </a:prstGeom>
          <a:ln w="44450">
            <a:solidFill>
              <a:srgbClr val="01A8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6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E1E8E3-BFD0-C943-A75F-6F0704150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24" y="580768"/>
            <a:ext cx="7813589" cy="925293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85FEA09-EDF8-1944-B1E7-A3356BB65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719" y="1805550"/>
            <a:ext cx="8678562" cy="193174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D948E49-278B-2C46-93B8-6630EDCE3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51" y="3974207"/>
            <a:ext cx="9135328" cy="17155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05C1F7-B16F-7941-A1C4-CD80E551608C}"/>
              </a:ext>
            </a:extLst>
          </p:cNvPr>
          <p:cNvCxnSpPr>
            <a:cxnSpLocks/>
          </p:cNvCxnSpPr>
          <p:nvPr/>
        </p:nvCxnSpPr>
        <p:spPr>
          <a:xfrm>
            <a:off x="850556" y="1655805"/>
            <a:ext cx="9242854" cy="0"/>
          </a:xfrm>
          <a:prstGeom prst="line">
            <a:avLst/>
          </a:prstGeom>
          <a:ln w="9525">
            <a:solidFill>
              <a:srgbClr val="04A6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5C7F6484-7009-7748-B6DE-67D6FD7D79B5}"/>
              </a:ext>
            </a:extLst>
          </p:cNvPr>
          <p:cNvSpPr/>
          <p:nvPr/>
        </p:nvSpPr>
        <p:spPr>
          <a:xfrm>
            <a:off x="1074323" y="2423425"/>
            <a:ext cx="682396" cy="682396"/>
          </a:xfrm>
          <a:prstGeom prst="star5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2F175CA5-BE31-9141-BB75-053772BEBB54}"/>
              </a:ext>
            </a:extLst>
          </p:cNvPr>
          <p:cNvSpPr/>
          <p:nvPr/>
        </p:nvSpPr>
        <p:spPr>
          <a:xfrm>
            <a:off x="918519" y="2308819"/>
            <a:ext cx="994004" cy="1012375"/>
          </a:xfrm>
          <a:prstGeom prst="mathMultiply">
            <a:avLst>
              <a:gd name="adj1" fmla="val 148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9255F9E6-CD6C-1745-8652-1D0C4B511FC6}"/>
              </a:ext>
            </a:extLst>
          </p:cNvPr>
          <p:cNvSpPr/>
          <p:nvPr/>
        </p:nvSpPr>
        <p:spPr>
          <a:xfrm>
            <a:off x="1103155" y="4519799"/>
            <a:ext cx="682396" cy="682396"/>
          </a:xfrm>
          <a:prstGeom prst="star5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66CDE5-45B6-B040-A944-4CDB1641AFB5}"/>
              </a:ext>
            </a:extLst>
          </p:cNvPr>
          <p:cNvCxnSpPr>
            <a:cxnSpLocks/>
          </p:cNvCxnSpPr>
          <p:nvPr/>
        </p:nvCxnSpPr>
        <p:spPr>
          <a:xfrm>
            <a:off x="1912523" y="2325321"/>
            <a:ext cx="6215449" cy="19620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73FD52-B87C-C749-AF38-783DBD06FB1C}"/>
              </a:ext>
            </a:extLst>
          </p:cNvPr>
          <p:cNvCxnSpPr>
            <a:cxnSpLocks/>
          </p:cNvCxnSpPr>
          <p:nvPr/>
        </p:nvCxnSpPr>
        <p:spPr>
          <a:xfrm flipV="1">
            <a:off x="1999020" y="3157462"/>
            <a:ext cx="8566007" cy="82259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6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440FA-B26E-5A43-8442-DA8F4BDADEE1}"/>
              </a:ext>
            </a:extLst>
          </p:cNvPr>
          <p:cNvSpPr txBox="1"/>
          <p:nvPr/>
        </p:nvSpPr>
        <p:spPr>
          <a:xfrm>
            <a:off x="698259" y="1210599"/>
            <a:ext cx="8542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Future of Vouchers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DEF100-EA89-2941-8FA0-1FE7A4E6F52D}"/>
              </a:ext>
            </a:extLst>
          </p:cNvPr>
          <p:cNvSpPr/>
          <p:nvPr/>
        </p:nvSpPr>
        <p:spPr>
          <a:xfrm>
            <a:off x="809469" y="737909"/>
            <a:ext cx="2685123" cy="433751"/>
          </a:xfrm>
          <a:prstGeom prst="rect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pc="600" dirty="0">
                <a:latin typeface="Arial" panose="020B0604020202020204" pitchFamily="34" charset="0"/>
                <a:cs typeface="Arial" panose="020B0604020202020204" pitchFamily="34" charset="0"/>
              </a:rPr>
              <a:t>WHAT’S NEXT?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F2919-0A4E-E148-8646-1A5D1BD83D7A}"/>
              </a:ext>
            </a:extLst>
          </p:cNvPr>
          <p:cNvSpPr txBox="1"/>
          <p:nvPr/>
        </p:nvSpPr>
        <p:spPr>
          <a:xfrm>
            <a:off x="809469" y="2237119"/>
            <a:ext cx="5711252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6000000" scaled="0"/>
            <a:tileRect/>
          </a:gradFill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Ohio is the wild west of vouchers.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AA41D-D9FF-3A49-ACB0-B87686197B88}"/>
              </a:ext>
            </a:extLst>
          </p:cNvPr>
          <p:cNvSpPr txBox="1"/>
          <p:nvPr/>
        </p:nvSpPr>
        <p:spPr>
          <a:xfrm>
            <a:off x="809469" y="2983275"/>
            <a:ext cx="5848285" cy="73866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6000000" scaled="0"/>
            <a:tileRect/>
          </a:gradFill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Two-year state budget grows voucher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program exponentially.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728CC-CEA3-954D-943F-D45CD5C54B80}"/>
              </a:ext>
            </a:extLst>
          </p:cNvPr>
          <p:cNvSpPr txBox="1"/>
          <p:nvPr/>
        </p:nvSpPr>
        <p:spPr>
          <a:xfrm>
            <a:off x="809469" y="3960841"/>
            <a:ext cx="5848285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6000000" scaled="0"/>
            <a:tileRect/>
          </a:gradFill>
        </p:spPr>
        <p:txBody>
          <a:bodyPr wrap="square" lIns="182880" tIns="91440" rIns="548640" bIns="9144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Lawmakers pushing universal voucher plan.</a:t>
            </a:r>
          </a:p>
        </p:txBody>
      </p:sp>
      <p:pic>
        <p:nvPicPr>
          <p:cNvPr id="7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FA0413C-2774-E840-825B-E5C66D38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25360"/>
            <a:ext cx="5158300" cy="559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404864-F893-D64D-8C9F-E11BA5226C93}"/>
              </a:ext>
            </a:extLst>
          </p:cNvPr>
          <p:cNvSpPr txBox="1"/>
          <p:nvPr/>
        </p:nvSpPr>
        <p:spPr>
          <a:xfrm>
            <a:off x="2887776" y="3136612"/>
            <a:ext cx="619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LACK OF ACCOUNTABILITY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26497-6252-AD4D-BC23-0A1EB2D551B3}"/>
              </a:ext>
            </a:extLst>
          </p:cNvPr>
          <p:cNvSpPr txBox="1"/>
          <p:nvPr/>
        </p:nvSpPr>
        <p:spPr>
          <a:xfrm>
            <a:off x="2887776" y="4149864"/>
            <a:ext cx="619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UNREGULATED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1A2E104-9BFB-DC4D-B8AC-06090D1E5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2043"/>
            <a:ext cx="12192000" cy="845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D554B-6F60-0E41-8071-84C83FC39E8A}"/>
              </a:ext>
            </a:extLst>
          </p:cNvPr>
          <p:cNvSpPr txBox="1"/>
          <p:nvPr/>
        </p:nvSpPr>
        <p:spPr>
          <a:xfrm>
            <a:off x="2751851" y="1435454"/>
            <a:ext cx="619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Vouchers have become a refund and rebate program draining precious dollars from your schools.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7A8398-CBBA-904F-921B-981F146E4C79}"/>
              </a:ext>
            </a:extLst>
          </p:cNvPr>
          <p:cNvSpPr/>
          <p:nvPr/>
        </p:nvSpPr>
        <p:spPr>
          <a:xfrm>
            <a:off x="4012240" y="824407"/>
            <a:ext cx="3463598" cy="421476"/>
          </a:xfrm>
          <a:prstGeom prst="rect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600" dirty="0">
                <a:latin typeface="Arial" panose="020B0604020202020204" pitchFamily="34" charset="0"/>
                <a:cs typeface="Arial" panose="020B0604020202020204" pitchFamily="34" charset="0"/>
              </a:rPr>
              <a:t>THE REALITY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F2DE9B-6777-6345-B961-DE04D998F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910"/>
          <a:stretch/>
        </p:blipFill>
        <p:spPr>
          <a:xfrm>
            <a:off x="0" y="4179709"/>
            <a:ext cx="12192000" cy="271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1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9777FA-2FD6-AD41-AF2F-29A949955564}"/>
              </a:ext>
            </a:extLst>
          </p:cNvPr>
          <p:cNvSpPr/>
          <p:nvPr/>
        </p:nvSpPr>
        <p:spPr>
          <a:xfrm>
            <a:off x="10074442" y="4940968"/>
            <a:ext cx="1780674" cy="1636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DEF100-EA89-2941-8FA0-1FE7A4E6F52D}"/>
              </a:ext>
            </a:extLst>
          </p:cNvPr>
          <p:cNvSpPr/>
          <p:nvPr/>
        </p:nvSpPr>
        <p:spPr>
          <a:xfrm>
            <a:off x="2345829" y="-1"/>
            <a:ext cx="7500342" cy="1660359"/>
          </a:xfrm>
          <a:prstGeom prst="rect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pc="300" dirty="0">
                <a:latin typeface="Arial" panose="020B0604020202020204" pitchFamily="34" charset="0"/>
                <a:cs typeface="Arial" panose="020B0604020202020204" pitchFamily="34" charset="0"/>
              </a:rPr>
              <a:t>HB 290</a:t>
            </a:r>
            <a:br>
              <a:rPr lang="en-US" sz="2000" b="1" spc="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pc="300" dirty="0">
                <a:latin typeface="Arial" panose="020B0604020202020204" pitchFamily="34" charset="0"/>
                <a:cs typeface="Arial" panose="020B0604020202020204" pitchFamily="34" charset="0"/>
              </a:rPr>
              <a:t>UNIVERSAL VOUCHERS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0367783-C3A2-CB4A-8467-997C5FDC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695" y="5197642"/>
            <a:ext cx="1575751" cy="12700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F585F4-A2D5-BA43-A4C4-50ED858CAEFB}"/>
              </a:ext>
            </a:extLst>
          </p:cNvPr>
          <p:cNvSpPr txBox="1"/>
          <p:nvPr/>
        </p:nvSpPr>
        <p:spPr>
          <a:xfrm>
            <a:off x="2518611" y="2213810"/>
            <a:ext cx="715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Every child.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0DD85-0E4F-EC40-9D1A-84232DB8F2FB}"/>
              </a:ext>
            </a:extLst>
          </p:cNvPr>
          <p:cNvSpPr txBox="1"/>
          <p:nvPr/>
        </p:nvSpPr>
        <p:spPr>
          <a:xfrm>
            <a:off x="2518611" y="3336758"/>
            <a:ext cx="715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Every school.</a:t>
            </a:r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DB834-1F86-774C-9FA1-372BDAD763D4}"/>
              </a:ext>
            </a:extLst>
          </p:cNvPr>
          <p:cNvSpPr txBox="1"/>
          <p:nvPr/>
        </p:nvSpPr>
        <p:spPr>
          <a:xfrm>
            <a:off x="2518611" y="4443663"/>
            <a:ext cx="715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Voucher Eligible.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9777FA-2FD6-AD41-AF2F-29A949955564}"/>
              </a:ext>
            </a:extLst>
          </p:cNvPr>
          <p:cNvSpPr/>
          <p:nvPr/>
        </p:nvSpPr>
        <p:spPr>
          <a:xfrm>
            <a:off x="10074442" y="4940968"/>
            <a:ext cx="1780674" cy="1636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DEF100-EA89-2941-8FA0-1FE7A4E6F52D}"/>
              </a:ext>
            </a:extLst>
          </p:cNvPr>
          <p:cNvSpPr/>
          <p:nvPr/>
        </p:nvSpPr>
        <p:spPr>
          <a:xfrm>
            <a:off x="2345829" y="-1"/>
            <a:ext cx="7500342" cy="1660359"/>
          </a:xfrm>
          <a:prstGeom prst="rect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pc="300" dirty="0">
                <a:latin typeface="Arial" panose="020B0604020202020204" pitchFamily="34" charset="0"/>
                <a:cs typeface="Arial" panose="020B0604020202020204" pitchFamily="34" charset="0"/>
              </a:rPr>
              <a:t>HB 290</a:t>
            </a:r>
            <a:br>
              <a:rPr lang="en-US" sz="2000" b="1" spc="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pc="300" dirty="0">
                <a:latin typeface="Arial" panose="020B0604020202020204" pitchFamily="34" charset="0"/>
                <a:cs typeface="Arial" panose="020B0604020202020204" pitchFamily="34" charset="0"/>
              </a:rPr>
              <a:t>UNIVERSAL VOUCHERS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0367783-C3A2-CB4A-8467-997C5FDC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695" y="5197642"/>
            <a:ext cx="1575751" cy="12700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F585F4-A2D5-BA43-A4C4-50ED858CAEFB}"/>
              </a:ext>
            </a:extLst>
          </p:cNvPr>
          <p:cNvSpPr txBox="1"/>
          <p:nvPr/>
        </p:nvSpPr>
        <p:spPr>
          <a:xfrm>
            <a:off x="2518611" y="2213810"/>
            <a:ext cx="71547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Money follows the student</a:t>
            </a:r>
          </a:p>
          <a:p>
            <a:pPr algn="ctr"/>
            <a:b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Bureaucracy in state treasurer’s office</a:t>
            </a:r>
          </a:p>
          <a:p>
            <a:pPr algn="ctr"/>
            <a:b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No accountability</a:t>
            </a:r>
          </a:p>
          <a:p>
            <a:pPr algn="ctr"/>
            <a:b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No oversight</a:t>
            </a:r>
          </a:p>
          <a:p>
            <a:pPr algn="ctr"/>
            <a:b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Destroys public schools</a:t>
            </a:r>
          </a:p>
          <a:p>
            <a:pPr algn="ctr"/>
            <a:b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0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3D3B56-70CC-FE41-8B93-2258334F04F7}"/>
              </a:ext>
            </a:extLst>
          </p:cNvPr>
          <p:cNvSpPr/>
          <p:nvPr/>
        </p:nvSpPr>
        <p:spPr>
          <a:xfrm>
            <a:off x="5623560" y="1155031"/>
            <a:ext cx="5562600" cy="45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5FC16A-1860-D54F-BD6A-34806651B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36" y="1143000"/>
            <a:ext cx="4572000" cy="4572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AA750F4-F500-1F4B-BDFA-42202FF5CFDB}"/>
              </a:ext>
            </a:extLst>
          </p:cNvPr>
          <p:cNvGrpSpPr/>
          <p:nvPr/>
        </p:nvGrpSpPr>
        <p:grpSpPr>
          <a:xfrm>
            <a:off x="7375" y="0"/>
            <a:ext cx="12192000" cy="305295"/>
            <a:chOff x="453192" y="5690937"/>
            <a:chExt cx="11738808" cy="4932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39D5B0-2315-A64F-9D24-63C259992500}"/>
                </a:ext>
              </a:extLst>
            </p:cNvPr>
            <p:cNvSpPr/>
            <p:nvPr/>
          </p:nvSpPr>
          <p:spPr>
            <a:xfrm>
              <a:off x="453192" y="5690937"/>
              <a:ext cx="2847474" cy="493295"/>
            </a:xfrm>
            <a:prstGeom prst="rect">
              <a:avLst/>
            </a:prstGeom>
            <a:solidFill>
              <a:srgbClr val="045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E44CC6-633D-1F40-A8B7-C302D610B263}"/>
                </a:ext>
              </a:extLst>
            </p:cNvPr>
            <p:cNvSpPr/>
            <p:nvPr/>
          </p:nvSpPr>
          <p:spPr>
            <a:xfrm>
              <a:off x="9344526" y="5690937"/>
              <a:ext cx="2847474" cy="493295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9FBFB0-8ED5-3C45-B990-05DDB23D8D23}"/>
                </a:ext>
              </a:extLst>
            </p:cNvPr>
            <p:cNvSpPr/>
            <p:nvPr/>
          </p:nvSpPr>
          <p:spPr>
            <a:xfrm>
              <a:off x="3416970" y="5690937"/>
              <a:ext cx="2847474" cy="493295"/>
            </a:xfrm>
            <a:prstGeom prst="rect">
              <a:avLst/>
            </a:prstGeom>
            <a:solidFill>
              <a:srgbClr val="FFA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7ED778-E478-324D-A86B-715603940BE7}"/>
                </a:ext>
              </a:extLst>
            </p:cNvPr>
            <p:cNvSpPr/>
            <p:nvPr/>
          </p:nvSpPr>
          <p:spPr>
            <a:xfrm>
              <a:off x="6380748" y="5690937"/>
              <a:ext cx="2847474" cy="493295"/>
            </a:xfrm>
            <a:prstGeom prst="rect">
              <a:avLst/>
            </a:prstGeom>
            <a:solidFill>
              <a:srgbClr val="C5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3CF846-2D9D-EF4F-BD66-C53DF3E505FB}"/>
              </a:ext>
            </a:extLst>
          </p:cNvPr>
          <p:cNvSpPr txBox="1"/>
          <p:nvPr/>
        </p:nvSpPr>
        <p:spPr>
          <a:xfrm>
            <a:off x="6268064" y="2286590"/>
            <a:ext cx="3790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215 Coalition members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74 VHO members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77227-62E2-F546-9CDF-A456F0993F05}"/>
              </a:ext>
            </a:extLst>
          </p:cNvPr>
          <p:cNvSpPr/>
          <p:nvPr/>
        </p:nvSpPr>
        <p:spPr>
          <a:xfrm>
            <a:off x="6163772" y="1578078"/>
            <a:ext cx="1394214" cy="594592"/>
          </a:xfrm>
          <a:prstGeom prst="rect">
            <a:avLst/>
          </a:prstGeom>
          <a:solidFill>
            <a:srgbClr val="02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FY 2021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22809-043A-1345-A071-0A38A2E58A08}"/>
              </a:ext>
            </a:extLst>
          </p:cNvPr>
          <p:cNvSpPr/>
          <p:nvPr/>
        </p:nvSpPr>
        <p:spPr>
          <a:xfrm>
            <a:off x="6134275" y="3707921"/>
            <a:ext cx="1394214" cy="594592"/>
          </a:xfrm>
          <a:prstGeom prst="rect">
            <a:avLst/>
          </a:prstGeom>
          <a:solidFill>
            <a:srgbClr val="02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FY 2022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B8AEF6-AFB7-5F42-B56E-0EE9F60A0DBF}"/>
              </a:ext>
            </a:extLst>
          </p:cNvPr>
          <p:cNvSpPr txBox="1"/>
          <p:nvPr/>
        </p:nvSpPr>
        <p:spPr>
          <a:xfrm>
            <a:off x="6268065" y="4501902"/>
            <a:ext cx="37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193 Coalition members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93 VHO members</a:t>
            </a:r>
          </a:p>
        </p:txBody>
      </p:sp>
    </p:spTree>
    <p:extLst>
      <p:ext uri="{BB962C8B-B14F-4D97-AF65-F5344CB8AC3E}">
        <p14:creationId xmlns:p14="http://schemas.microsoft.com/office/powerpoint/2010/main" val="6274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0" grpId="0" animBg="1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CFEFA7D-B5FB-D547-A979-5D8FBF0CB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89" b="18418"/>
          <a:stretch/>
        </p:blipFill>
        <p:spPr>
          <a:xfrm>
            <a:off x="4874655" y="494062"/>
            <a:ext cx="2442688" cy="166816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44593F-109C-0349-A1E6-A6F70D088B1E}"/>
              </a:ext>
            </a:extLst>
          </p:cNvPr>
          <p:cNvGrpSpPr/>
          <p:nvPr/>
        </p:nvGrpSpPr>
        <p:grpSpPr>
          <a:xfrm>
            <a:off x="2162659" y="2174581"/>
            <a:ext cx="7866681" cy="543697"/>
            <a:chOff x="2361929" y="3271001"/>
            <a:chExt cx="7866681" cy="5436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B6FD-D2BB-F542-804E-8FECE7E814AF}"/>
                </a:ext>
              </a:extLst>
            </p:cNvPr>
            <p:cNvSpPr txBox="1"/>
            <p:nvPr/>
          </p:nvSpPr>
          <p:spPr>
            <a:xfrm>
              <a:off x="2361929" y="3348682"/>
              <a:ext cx="78666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MISSION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BE5BEC-D2A9-324E-B4FB-14FC1047833B}"/>
                </a:ext>
              </a:extLst>
            </p:cNvPr>
            <p:cNvCxnSpPr>
              <a:cxnSpLocks/>
            </p:cNvCxnSpPr>
            <p:nvPr/>
          </p:nvCxnSpPr>
          <p:spPr>
            <a:xfrm>
              <a:off x="5410732" y="3814698"/>
              <a:ext cx="17690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C6F55ED-3031-9942-A5FE-7F6CD5D3B305}"/>
                </a:ext>
              </a:extLst>
            </p:cNvPr>
            <p:cNvCxnSpPr>
              <a:cxnSpLocks/>
            </p:cNvCxnSpPr>
            <p:nvPr/>
          </p:nvCxnSpPr>
          <p:spPr>
            <a:xfrm>
              <a:off x="5410732" y="3271001"/>
              <a:ext cx="176907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C47792F-F6AD-4A46-9AFF-FA1C5463987D}"/>
              </a:ext>
            </a:extLst>
          </p:cNvPr>
          <p:cNvSpPr txBox="1"/>
          <p:nvPr/>
        </p:nvSpPr>
        <p:spPr>
          <a:xfrm>
            <a:off x="2162659" y="3429000"/>
            <a:ext cx="78666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Vouchers Hurt Ohio is a growing coalition of public school districts that have come together to sue the state over the unconstitutional and harmful private school voucher program.</a:t>
            </a:r>
          </a:p>
        </p:txBody>
      </p:sp>
    </p:spTree>
    <p:extLst>
      <p:ext uri="{BB962C8B-B14F-4D97-AF65-F5344CB8AC3E}">
        <p14:creationId xmlns:p14="http://schemas.microsoft.com/office/powerpoint/2010/main" val="271652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01B882B-1C0C-7B44-924A-E9B0B2A2A78C}"/>
              </a:ext>
            </a:extLst>
          </p:cNvPr>
          <p:cNvGrpSpPr/>
          <p:nvPr/>
        </p:nvGrpSpPr>
        <p:grpSpPr>
          <a:xfrm>
            <a:off x="6095998" y="0"/>
            <a:ext cx="6096001" cy="6858000"/>
            <a:chOff x="6095998" y="0"/>
            <a:chExt cx="6096001" cy="6858000"/>
          </a:xfrm>
        </p:grpSpPr>
        <p:pic>
          <p:nvPicPr>
            <p:cNvPr id="6" name="Picture 5" descr="A picture containing person, outdoor, young, little&#10;&#10;Description automatically generated">
              <a:extLst>
                <a:ext uri="{FF2B5EF4-FFF2-40B4-BE49-F238E27FC236}">
                  <a16:creationId xmlns:a16="http://schemas.microsoft.com/office/drawing/2014/main" id="{D909B367-CAFE-4349-AC14-28B6C7D94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26" r="38154"/>
            <a:stretch/>
          </p:blipFill>
          <p:spPr>
            <a:xfrm>
              <a:off x="6096000" y="0"/>
              <a:ext cx="6095999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C3BA51-0A50-AC4F-9B5B-5D23490F1D0F}"/>
                </a:ext>
              </a:extLst>
            </p:cNvPr>
            <p:cNvSpPr txBox="1"/>
            <p:nvPr/>
          </p:nvSpPr>
          <p:spPr>
            <a:xfrm>
              <a:off x="6095998" y="5412929"/>
              <a:ext cx="4679094" cy="984885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square" lIns="274320" tIns="274320" rIns="274320" bIns="274320" rtlCol="0">
              <a:spAutoFit/>
            </a:bodyPr>
            <a:lstStyle/>
            <a:p>
              <a:r>
                <a:rPr lang="en-US" sz="2800" dirty="0">
                  <a:latin typeface="Georgia" panose="02040502050405020303" pitchFamily="18" charset="0"/>
                  <a:cs typeface="Arial" panose="020B0604020202020204" pitchFamily="34" charset="0"/>
                </a:rPr>
                <a:t>Court of Public Opinion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244FB6-1956-4847-BB3E-AE198A3935A1}"/>
              </a:ext>
            </a:extLst>
          </p:cNvPr>
          <p:cNvGrpSpPr/>
          <p:nvPr/>
        </p:nvGrpSpPr>
        <p:grpSpPr>
          <a:xfrm>
            <a:off x="0" y="0"/>
            <a:ext cx="6104237" cy="6858000"/>
            <a:chOff x="0" y="0"/>
            <a:chExt cx="6104237" cy="6858000"/>
          </a:xfrm>
        </p:grpSpPr>
        <p:pic>
          <p:nvPicPr>
            <p:cNvPr id="3" name="Picture 2" descr="A statue of a person holding a sword&#10;&#10;Description automatically generated with medium confidence">
              <a:extLst>
                <a:ext uri="{FF2B5EF4-FFF2-40B4-BE49-F238E27FC236}">
                  <a16:creationId xmlns:a16="http://schemas.microsoft.com/office/drawing/2014/main" id="{01B7A48B-DB14-584B-B297-E225D3E8C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54" t="6022" r="45773"/>
            <a:stretch/>
          </p:blipFill>
          <p:spPr>
            <a:xfrm>
              <a:off x="0" y="0"/>
              <a:ext cx="6096001" cy="6858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F4BA0F-F223-6046-A80B-B499C6A8AED2}"/>
                </a:ext>
              </a:extLst>
            </p:cNvPr>
            <p:cNvSpPr txBox="1"/>
            <p:nvPr/>
          </p:nvSpPr>
          <p:spPr>
            <a:xfrm>
              <a:off x="3336330" y="5412929"/>
              <a:ext cx="2767907" cy="984885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square" lIns="274320" tIns="274320" rIns="274320" bIns="274320" rtlCol="0">
              <a:spAutoFit/>
            </a:bodyPr>
            <a:lstStyle/>
            <a:p>
              <a:pPr algn="r"/>
              <a:r>
                <a:rPr lang="en-US" sz="2800" dirty="0">
                  <a:latin typeface="Georgia" panose="02040502050405020303" pitchFamily="18" charset="0"/>
                  <a:cs typeface="Arial" panose="020B0604020202020204" pitchFamily="34" charset="0"/>
                </a:rPr>
                <a:t>Court of Law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57E1EE-8AD7-AB49-BBAF-E4C7D21F2AA9}"/>
              </a:ext>
            </a:extLst>
          </p:cNvPr>
          <p:cNvSpPr txBox="1"/>
          <p:nvPr/>
        </p:nvSpPr>
        <p:spPr>
          <a:xfrm>
            <a:off x="4303240" y="0"/>
            <a:ext cx="3585517" cy="1107996"/>
          </a:xfrm>
          <a:prstGeom prst="rect">
            <a:avLst/>
          </a:prstGeom>
          <a:solidFill>
            <a:srgbClr val="04A6E1"/>
          </a:solidFill>
        </p:spPr>
        <p:txBody>
          <a:bodyPr wrap="square" lIns="274320" tIns="274320" rIns="274320" bIns="274320" rtlCol="0">
            <a:spAutoFit/>
          </a:bodyPr>
          <a:lstStyle/>
          <a:p>
            <a:pPr algn="ctr"/>
            <a:r>
              <a:rPr lang="en-US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TWO-PRONGED APPROACH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DE3A7F-72E0-654C-9061-BABE1BA3B8BB}"/>
              </a:ext>
            </a:extLst>
          </p:cNvPr>
          <p:cNvCxnSpPr/>
          <p:nvPr/>
        </p:nvCxnSpPr>
        <p:spPr>
          <a:xfrm>
            <a:off x="6095998" y="976184"/>
            <a:ext cx="0" cy="5881816"/>
          </a:xfrm>
          <a:prstGeom prst="line">
            <a:avLst/>
          </a:prstGeom>
          <a:ln w="34925">
            <a:solidFill>
              <a:srgbClr val="04A6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0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60044E-3BBD-8343-8842-1FEEB3A24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383"/>
          <a:stretch/>
        </p:blipFill>
        <p:spPr>
          <a:xfrm>
            <a:off x="780257" y="1292902"/>
            <a:ext cx="7808194" cy="4898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6EB58-27F3-C54F-9233-EDE4B5CE3857}"/>
              </a:ext>
            </a:extLst>
          </p:cNvPr>
          <p:cNvSpPr txBox="1"/>
          <p:nvPr/>
        </p:nvSpPr>
        <p:spPr>
          <a:xfrm>
            <a:off x="713351" y="667062"/>
            <a:ext cx="4174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50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not in this alone.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7EE23B-9744-D148-A769-335B0107665A}"/>
              </a:ext>
            </a:extLst>
          </p:cNvPr>
          <p:cNvCxnSpPr>
            <a:cxnSpLocks/>
          </p:cNvCxnSpPr>
          <p:nvPr/>
        </p:nvCxnSpPr>
        <p:spPr>
          <a:xfrm>
            <a:off x="780257" y="1292902"/>
            <a:ext cx="7808194" cy="0"/>
          </a:xfrm>
          <a:prstGeom prst="line">
            <a:avLst/>
          </a:prstGeom>
          <a:ln w="66675">
            <a:solidFill>
              <a:srgbClr val="04A6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E8A095-EF09-784B-9CFE-278CDB89DFBB}"/>
              </a:ext>
            </a:extLst>
          </p:cNvPr>
          <p:cNvGrpSpPr/>
          <p:nvPr/>
        </p:nvGrpSpPr>
        <p:grpSpPr>
          <a:xfrm>
            <a:off x="3738474" y="2066535"/>
            <a:ext cx="8067479" cy="4224996"/>
            <a:chOff x="3738474" y="2066535"/>
            <a:chExt cx="8067479" cy="4224996"/>
          </a:xfrm>
        </p:grpSpPr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505CB03B-CE78-0C43-B483-EEB4AD888159}"/>
                </a:ext>
              </a:extLst>
            </p:cNvPr>
            <p:cNvSpPr/>
            <p:nvPr/>
          </p:nvSpPr>
          <p:spPr>
            <a:xfrm rot="15427587">
              <a:off x="4179097" y="2099325"/>
              <a:ext cx="3751583" cy="4632829"/>
            </a:xfrm>
            <a:custGeom>
              <a:avLst/>
              <a:gdLst>
                <a:gd name="connsiteX0" fmla="*/ 0 w 2614613"/>
                <a:gd name="connsiteY0" fmla="*/ 5331639 h 5331639"/>
                <a:gd name="connsiteX1" fmla="*/ 653653 w 2614613"/>
                <a:gd name="connsiteY1" fmla="*/ 0 h 5331639"/>
                <a:gd name="connsiteX2" fmla="*/ 1960960 w 2614613"/>
                <a:gd name="connsiteY2" fmla="*/ 0 h 5331639"/>
                <a:gd name="connsiteX3" fmla="*/ 2614613 w 2614613"/>
                <a:gd name="connsiteY3" fmla="*/ 5331639 h 5331639"/>
                <a:gd name="connsiteX4" fmla="*/ 0 w 2614613"/>
                <a:gd name="connsiteY4" fmla="*/ 5331639 h 5331639"/>
                <a:gd name="connsiteX0" fmla="*/ 0 w 3323739"/>
                <a:gd name="connsiteY0" fmla="*/ 5331639 h 5331639"/>
                <a:gd name="connsiteX1" fmla="*/ 653653 w 3323739"/>
                <a:gd name="connsiteY1" fmla="*/ 0 h 5331639"/>
                <a:gd name="connsiteX2" fmla="*/ 1960960 w 3323739"/>
                <a:gd name="connsiteY2" fmla="*/ 0 h 5331639"/>
                <a:gd name="connsiteX3" fmla="*/ 3323739 w 3323739"/>
                <a:gd name="connsiteY3" fmla="*/ 4409170 h 5331639"/>
                <a:gd name="connsiteX4" fmla="*/ 0 w 3323739"/>
                <a:gd name="connsiteY4" fmla="*/ 5331639 h 5331639"/>
                <a:gd name="connsiteX0" fmla="*/ 0 w 3796551"/>
                <a:gd name="connsiteY0" fmla="*/ 3552809 h 4409170"/>
                <a:gd name="connsiteX1" fmla="*/ 1126465 w 3796551"/>
                <a:gd name="connsiteY1" fmla="*/ 0 h 4409170"/>
                <a:gd name="connsiteX2" fmla="*/ 2433772 w 3796551"/>
                <a:gd name="connsiteY2" fmla="*/ 0 h 4409170"/>
                <a:gd name="connsiteX3" fmla="*/ 3796551 w 3796551"/>
                <a:gd name="connsiteY3" fmla="*/ 4409170 h 4409170"/>
                <a:gd name="connsiteX4" fmla="*/ 0 w 3796551"/>
                <a:gd name="connsiteY4" fmla="*/ 3552809 h 4409170"/>
                <a:gd name="connsiteX0" fmla="*/ 0 w 3796551"/>
                <a:gd name="connsiteY0" fmla="*/ 3776468 h 4632829"/>
                <a:gd name="connsiteX1" fmla="*/ 1558634 w 3796551"/>
                <a:gd name="connsiteY1" fmla="*/ 0 h 4632829"/>
                <a:gd name="connsiteX2" fmla="*/ 2433772 w 3796551"/>
                <a:gd name="connsiteY2" fmla="*/ 223659 h 4632829"/>
                <a:gd name="connsiteX3" fmla="*/ 3796551 w 3796551"/>
                <a:gd name="connsiteY3" fmla="*/ 4632829 h 4632829"/>
                <a:gd name="connsiteX4" fmla="*/ 0 w 3796551"/>
                <a:gd name="connsiteY4" fmla="*/ 3776468 h 4632829"/>
                <a:gd name="connsiteX0" fmla="*/ 0 w 3796551"/>
                <a:gd name="connsiteY0" fmla="*/ 3776468 h 4632829"/>
                <a:gd name="connsiteX1" fmla="*/ 1558634 w 3796551"/>
                <a:gd name="connsiteY1" fmla="*/ 0 h 4632829"/>
                <a:gd name="connsiteX2" fmla="*/ 2495852 w 3796551"/>
                <a:gd name="connsiteY2" fmla="*/ 208536 h 4632829"/>
                <a:gd name="connsiteX3" fmla="*/ 3796551 w 3796551"/>
                <a:gd name="connsiteY3" fmla="*/ 4632829 h 4632829"/>
                <a:gd name="connsiteX4" fmla="*/ 0 w 3796551"/>
                <a:gd name="connsiteY4" fmla="*/ 3776468 h 4632829"/>
                <a:gd name="connsiteX0" fmla="*/ 0 w 3751583"/>
                <a:gd name="connsiteY0" fmla="*/ 3772090 h 4632829"/>
                <a:gd name="connsiteX1" fmla="*/ 1513666 w 3751583"/>
                <a:gd name="connsiteY1" fmla="*/ 0 h 4632829"/>
                <a:gd name="connsiteX2" fmla="*/ 2450884 w 3751583"/>
                <a:gd name="connsiteY2" fmla="*/ 208536 h 4632829"/>
                <a:gd name="connsiteX3" fmla="*/ 3751583 w 3751583"/>
                <a:gd name="connsiteY3" fmla="*/ 4632829 h 4632829"/>
                <a:gd name="connsiteX4" fmla="*/ 0 w 3751583"/>
                <a:gd name="connsiteY4" fmla="*/ 3772090 h 463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1583" h="4632829">
                  <a:moveTo>
                    <a:pt x="0" y="3772090"/>
                  </a:moveTo>
                  <a:lnTo>
                    <a:pt x="1513666" y="0"/>
                  </a:lnTo>
                  <a:lnTo>
                    <a:pt x="2450884" y="208536"/>
                  </a:lnTo>
                  <a:lnTo>
                    <a:pt x="3751583" y="4632829"/>
                  </a:lnTo>
                  <a:lnTo>
                    <a:pt x="0" y="377209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ext, letter&#10;&#10;Description automatically generated">
              <a:extLst>
                <a:ext uri="{FF2B5EF4-FFF2-40B4-BE49-F238E27FC236}">
                  <a16:creationId xmlns:a16="http://schemas.microsoft.com/office/drawing/2014/main" id="{98971006-418F-A144-ABDA-A67BEF9A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2837" y="2066535"/>
              <a:ext cx="3923116" cy="3859967"/>
            </a:xfrm>
            <a:prstGeom prst="rect">
              <a:avLst/>
            </a:prstGeom>
            <a:effectLst>
              <a:outerShdw blurRad="3429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FAC6970-C316-CA42-859B-9241AD5C127B}"/>
              </a:ext>
            </a:extLst>
          </p:cNvPr>
          <p:cNvSpPr/>
          <p:nvPr/>
        </p:nvSpPr>
        <p:spPr>
          <a:xfrm>
            <a:off x="1115122" y="4332159"/>
            <a:ext cx="2765502" cy="9443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16D871-9044-1B40-BD94-0F76A371C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940" y="97521"/>
            <a:ext cx="4621730" cy="6715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2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AF07D43-EEDC-0C46-BDF8-B8747000A06B}"/>
              </a:ext>
            </a:extLst>
          </p:cNvPr>
          <p:cNvSpPr/>
          <p:nvPr/>
        </p:nvSpPr>
        <p:spPr>
          <a:xfrm>
            <a:off x="0" y="3237"/>
            <a:ext cx="2957404" cy="6854764"/>
          </a:xfrm>
          <a:prstGeom prst="rect">
            <a:avLst/>
          </a:prstGeom>
          <a:solidFill>
            <a:srgbClr val="045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731159-A771-7345-8413-AB470D18D729}"/>
              </a:ext>
            </a:extLst>
          </p:cNvPr>
          <p:cNvSpPr/>
          <p:nvPr/>
        </p:nvSpPr>
        <p:spPr>
          <a:xfrm>
            <a:off x="9234596" y="3236"/>
            <a:ext cx="2957404" cy="305295"/>
          </a:xfrm>
          <a:prstGeom prst="rect">
            <a:avLst/>
          </a:prstGeom>
          <a:solidFill>
            <a:srgbClr val="01A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A7A9A6-ABD1-F44B-9D0C-B000CFF6BC9A}"/>
              </a:ext>
            </a:extLst>
          </p:cNvPr>
          <p:cNvSpPr/>
          <p:nvPr/>
        </p:nvSpPr>
        <p:spPr>
          <a:xfrm>
            <a:off x="3078199" y="3236"/>
            <a:ext cx="2957404" cy="305295"/>
          </a:xfrm>
          <a:prstGeom prst="rect">
            <a:avLst/>
          </a:prstGeom>
          <a:solidFill>
            <a:srgbClr val="FFA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FD5EE9-48F4-5E41-B35B-AF0F3B744A94}"/>
              </a:ext>
            </a:extLst>
          </p:cNvPr>
          <p:cNvSpPr/>
          <p:nvPr/>
        </p:nvSpPr>
        <p:spPr>
          <a:xfrm>
            <a:off x="6156397" y="3236"/>
            <a:ext cx="2957404" cy="305295"/>
          </a:xfrm>
          <a:prstGeom prst="rect">
            <a:avLst/>
          </a:prstGeom>
          <a:solidFill>
            <a:srgbClr val="C50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0572720-5843-4E4A-9BB3-19EE3C8FFCFC}"/>
              </a:ext>
            </a:extLst>
          </p:cNvPr>
          <p:cNvGrpSpPr/>
          <p:nvPr/>
        </p:nvGrpSpPr>
        <p:grpSpPr>
          <a:xfrm>
            <a:off x="605391" y="1585283"/>
            <a:ext cx="2352014" cy="554309"/>
            <a:chOff x="605391" y="1585283"/>
            <a:chExt cx="2352014" cy="5543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FDA189B-DEDF-8644-AA9C-B9F162AC025B}"/>
                </a:ext>
              </a:extLst>
            </p:cNvPr>
            <p:cNvSpPr/>
            <p:nvPr/>
          </p:nvSpPr>
          <p:spPr>
            <a:xfrm>
              <a:off x="605391" y="1585283"/>
              <a:ext cx="2352014" cy="554309"/>
            </a:xfrm>
            <a:prstGeom prst="rect">
              <a:avLst/>
            </a:prstGeom>
            <a:solidFill>
              <a:srgbClr val="024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279DC4-6775-224D-9DBD-4EB44F6F3B58}"/>
                </a:ext>
              </a:extLst>
            </p:cNvPr>
            <p:cNvSpPr txBox="1"/>
            <p:nvPr/>
          </p:nvSpPr>
          <p:spPr>
            <a:xfrm>
              <a:off x="703007" y="1688892"/>
              <a:ext cx="2057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February-May 2020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4F0463-BC22-1040-962D-EDA0FC9E1AFD}"/>
              </a:ext>
            </a:extLst>
          </p:cNvPr>
          <p:cNvGrpSpPr/>
          <p:nvPr/>
        </p:nvGrpSpPr>
        <p:grpSpPr>
          <a:xfrm>
            <a:off x="1047134" y="656135"/>
            <a:ext cx="1910270" cy="554309"/>
            <a:chOff x="1047134" y="656135"/>
            <a:chExt cx="1910270" cy="5543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15B1CC0-0649-0C43-9A16-A57C614A6F3B}"/>
                </a:ext>
              </a:extLst>
            </p:cNvPr>
            <p:cNvSpPr/>
            <p:nvPr/>
          </p:nvSpPr>
          <p:spPr>
            <a:xfrm>
              <a:off x="1047135" y="656135"/>
              <a:ext cx="1910269" cy="554309"/>
            </a:xfrm>
            <a:prstGeom prst="rect">
              <a:avLst/>
            </a:prstGeom>
            <a:solidFill>
              <a:srgbClr val="024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7158E9-1498-AD41-BDD8-0B23E6A262CD}"/>
                </a:ext>
              </a:extLst>
            </p:cNvPr>
            <p:cNvSpPr txBox="1"/>
            <p:nvPr/>
          </p:nvSpPr>
          <p:spPr>
            <a:xfrm>
              <a:off x="1047134" y="775900"/>
              <a:ext cx="1713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February 2020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AFA453B-ED64-C347-82DC-4D2ADEC4F408}"/>
              </a:ext>
            </a:extLst>
          </p:cNvPr>
          <p:cNvGrpSpPr/>
          <p:nvPr/>
        </p:nvGrpSpPr>
        <p:grpSpPr>
          <a:xfrm>
            <a:off x="1179871" y="3148612"/>
            <a:ext cx="1777534" cy="554309"/>
            <a:chOff x="1179871" y="3148612"/>
            <a:chExt cx="1777534" cy="55430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6492E4-A20C-9F4B-AB92-7F9CF2C95453}"/>
                </a:ext>
              </a:extLst>
            </p:cNvPr>
            <p:cNvSpPr/>
            <p:nvPr/>
          </p:nvSpPr>
          <p:spPr>
            <a:xfrm>
              <a:off x="1179871" y="3148612"/>
              <a:ext cx="1777534" cy="554309"/>
            </a:xfrm>
            <a:prstGeom prst="rect">
              <a:avLst/>
            </a:prstGeom>
            <a:solidFill>
              <a:srgbClr val="024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98DFAA-6254-FF4E-8378-09D921EF4C08}"/>
                </a:ext>
              </a:extLst>
            </p:cNvPr>
            <p:cNvSpPr txBox="1"/>
            <p:nvPr/>
          </p:nvSpPr>
          <p:spPr>
            <a:xfrm>
              <a:off x="1179871" y="3268742"/>
              <a:ext cx="1580534" cy="34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28, 2020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E40471-28B4-784A-AFDF-B5763C495DDC}"/>
              </a:ext>
            </a:extLst>
          </p:cNvPr>
          <p:cNvGrpSpPr/>
          <p:nvPr/>
        </p:nvGrpSpPr>
        <p:grpSpPr>
          <a:xfrm>
            <a:off x="914399" y="3900778"/>
            <a:ext cx="2043006" cy="554309"/>
            <a:chOff x="914399" y="3900778"/>
            <a:chExt cx="2043006" cy="55430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A7281DA-8D42-9341-A469-E79B4F3E9E70}"/>
                </a:ext>
              </a:extLst>
            </p:cNvPr>
            <p:cNvSpPr/>
            <p:nvPr/>
          </p:nvSpPr>
          <p:spPr>
            <a:xfrm>
              <a:off x="914400" y="3900778"/>
              <a:ext cx="2043005" cy="554309"/>
            </a:xfrm>
            <a:prstGeom prst="rect">
              <a:avLst/>
            </a:prstGeom>
            <a:solidFill>
              <a:srgbClr val="024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06C50F-71F8-774E-9567-5BCA47561D70}"/>
                </a:ext>
              </a:extLst>
            </p:cNvPr>
            <p:cNvSpPr txBox="1"/>
            <p:nvPr/>
          </p:nvSpPr>
          <p:spPr>
            <a:xfrm>
              <a:off x="914399" y="3991958"/>
              <a:ext cx="18460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 17, 2020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3436014-6ADD-2A48-9352-30916FD7C7CF}"/>
              </a:ext>
            </a:extLst>
          </p:cNvPr>
          <p:cNvGrpSpPr/>
          <p:nvPr/>
        </p:nvGrpSpPr>
        <p:grpSpPr>
          <a:xfrm>
            <a:off x="914399" y="4638198"/>
            <a:ext cx="2043006" cy="554309"/>
            <a:chOff x="914399" y="4638198"/>
            <a:chExt cx="2043006" cy="55430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83904C-0CAE-024E-8385-67ABDB22B4C6}"/>
                </a:ext>
              </a:extLst>
            </p:cNvPr>
            <p:cNvSpPr/>
            <p:nvPr/>
          </p:nvSpPr>
          <p:spPr>
            <a:xfrm>
              <a:off x="914400" y="4638198"/>
              <a:ext cx="2043005" cy="554309"/>
            </a:xfrm>
            <a:prstGeom prst="rect">
              <a:avLst/>
            </a:prstGeom>
            <a:solidFill>
              <a:srgbClr val="024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4996AE-B0B9-4747-9E2E-D16DDEF21A8B}"/>
                </a:ext>
              </a:extLst>
            </p:cNvPr>
            <p:cNvSpPr txBox="1"/>
            <p:nvPr/>
          </p:nvSpPr>
          <p:spPr>
            <a:xfrm>
              <a:off x="914399" y="4719408"/>
              <a:ext cx="18460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 24, 2020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A20DF9F-FD69-094F-8EE6-D03AEC866DFB}"/>
              </a:ext>
            </a:extLst>
          </p:cNvPr>
          <p:cNvGrpSpPr/>
          <p:nvPr/>
        </p:nvGrpSpPr>
        <p:grpSpPr>
          <a:xfrm>
            <a:off x="914397" y="5316620"/>
            <a:ext cx="2043008" cy="554309"/>
            <a:chOff x="914397" y="5316620"/>
            <a:chExt cx="2043008" cy="55430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1058A09-574E-CD49-AAF3-C87EA7910E8F}"/>
                </a:ext>
              </a:extLst>
            </p:cNvPr>
            <p:cNvSpPr/>
            <p:nvPr/>
          </p:nvSpPr>
          <p:spPr>
            <a:xfrm>
              <a:off x="914400" y="5316620"/>
              <a:ext cx="2043005" cy="554309"/>
            </a:xfrm>
            <a:prstGeom prst="rect">
              <a:avLst/>
            </a:prstGeom>
            <a:solidFill>
              <a:srgbClr val="024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9B966B-6BB5-B24F-94A3-B2B5BEFC6312}"/>
                </a:ext>
              </a:extLst>
            </p:cNvPr>
            <p:cNvSpPr txBox="1"/>
            <p:nvPr/>
          </p:nvSpPr>
          <p:spPr>
            <a:xfrm>
              <a:off x="914397" y="5442076"/>
              <a:ext cx="1846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 2020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4719DA-11AC-9E49-B4E1-E4161226ECA6}"/>
              </a:ext>
            </a:extLst>
          </p:cNvPr>
          <p:cNvGrpSpPr/>
          <p:nvPr/>
        </p:nvGrpSpPr>
        <p:grpSpPr>
          <a:xfrm>
            <a:off x="703007" y="6068788"/>
            <a:ext cx="2254398" cy="554309"/>
            <a:chOff x="703007" y="6068788"/>
            <a:chExt cx="2254398" cy="55430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8796FCC-20B2-844C-A1A0-407CA2E9E0A3}"/>
                </a:ext>
              </a:extLst>
            </p:cNvPr>
            <p:cNvSpPr/>
            <p:nvPr/>
          </p:nvSpPr>
          <p:spPr>
            <a:xfrm>
              <a:off x="703008" y="6068788"/>
              <a:ext cx="2254397" cy="554309"/>
            </a:xfrm>
            <a:prstGeom prst="rect">
              <a:avLst/>
            </a:prstGeom>
            <a:solidFill>
              <a:srgbClr val="024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63AF03-2D02-9645-9595-AE7F2B7AE147}"/>
                </a:ext>
              </a:extLst>
            </p:cNvPr>
            <p:cNvSpPr txBox="1"/>
            <p:nvPr/>
          </p:nvSpPr>
          <p:spPr>
            <a:xfrm>
              <a:off x="703007" y="6185335"/>
              <a:ext cx="20573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December 8, 2020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E0D722F-00BD-8642-8FCC-59FA4BFA4053}"/>
              </a:ext>
            </a:extLst>
          </p:cNvPr>
          <p:cNvGrpSpPr/>
          <p:nvPr/>
        </p:nvGrpSpPr>
        <p:grpSpPr>
          <a:xfrm>
            <a:off x="2957404" y="6046222"/>
            <a:ext cx="4741255" cy="554309"/>
            <a:chOff x="2957404" y="6046222"/>
            <a:chExt cx="4741255" cy="55430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B36D81A-7885-8945-83F7-CABAD161BAE4}"/>
                </a:ext>
              </a:extLst>
            </p:cNvPr>
            <p:cNvSpPr/>
            <p:nvPr/>
          </p:nvSpPr>
          <p:spPr>
            <a:xfrm>
              <a:off x="3380542" y="6046222"/>
              <a:ext cx="4318117" cy="5543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3C19C6-11D5-9748-B581-9C7ABDED66B8}"/>
                </a:ext>
              </a:extLst>
            </p:cNvPr>
            <p:cNvCxnSpPr>
              <a:cxnSpLocks/>
            </p:cNvCxnSpPr>
            <p:nvPr/>
          </p:nvCxnSpPr>
          <p:spPr>
            <a:xfrm>
              <a:off x="2957404" y="6360696"/>
              <a:ext cx="42313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64594B-168B-634B-9156-807092246B62}"/>
                </a:ext>
              </a:extLst>
            </p:cNvPr>
            <p:cNvSpPr txBox="1"/>
            <p:nvPr/>
          </p:nvSpPr>
          <p:spPr>
            <a:xfrm>
              <a:off x="3446833" y="6153839"/>
              <a:ext cx="42518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Walter |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Haverfield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selected as law firm.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38750B4-B4C7-F740-A4CA-FAC8319BFE5F}"/>
              </a:ext>
            </a:extLst>
          </p:cNvPr>
          <p:cNvGrpSpPr/>
          <p:nvPr/>
        </p:nvGrpSpPr>
        <p:grpSpPr>
          <a:xfrm>
            <a:off x="2957404" y="481590"/>
            <a:ext cx="8950701" cy="1203160"/>
            <a:chOff x="2957404" y="481590"/>
            <a:chExt cx="8950701" cy="12031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DC415C-9213-6B43-9EEB-30DFCE62DEEB}"/>
                </a:ext>
              </a:extLst>
            </p:cNvPr>
            <p:cNvSpPr/>
            <p:nvPr/>
          </p:nvSpPr>
          <p:spPr>
            <a:xfrm>
              <a:off x="7915320" y="481590"/>
              <a:ext cx="3992785" cy="12031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F3769E-EB43-EE4F-AF3C-D772EEA99553}"/>
                </a:ext>
              </a:extLst>
            </p:cNvPr>
            <p:cNvSpPr txBox="1"/>
            <p:nvPr/>
          </p:nvSpPr>
          <p:spPr>
            <a:xfrm>
              <a:off x="8136546" y="611891"/>
              <a:ext cx="37223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i="0" u="none" strike="noStrike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</a:rPr>
                <a:t>Eric Resnick, at Charlie Wilson’s advice, approaches E&amp;A Coalition to discuss potential lawsuit.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1C6D7CE-A8B5-A342-9112-69BFF9CD9E25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2957404" y="933290"/>
              <a:ext cx="4957916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A94B0CD-85E3-9541-A7EB-264BCEDB2CE1}"/>
              </a:ext>
            </a:extLst>
          </p:cNvPr>
          <p:cNvGrpSpPr/>
          <p:nvPr/>
        </p:nvGrpSpPr>
        <p:grpSpPr>
          <a:xfrm>
            <a:off x="2957404" y="1440235"/>
            <a:ext cx="4534778" cy="1614691"/>
            <a:chOff x="2957404" y="1440235"/>
            <a:chExt cx="4534778" cy="161469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5281A9C-60B7-3D4D-A034-2810C947A9C2}"/>
                </a:ext>
              </a:extLst>
            </p:cNvPr>
            <p:cNvSpPr/>
            <p:nvPr/>
          </p:nvSpPr>
          <p:spPr>
            <a:xfrm>
              <a:off x="3380544" y="1440235"/>
              <a:ext cx="4111638" cy="16146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3708EE-9F75-7547-92DC-034DDDE0F090}"/>
                </a:ext>
              </a:extLst>
            </p:cNvPr>
            <p:cNvSpPr txBox="1"/>
            <p:nvPr/>
          </p:nvSpPr>
          <p:spPr>
            <a:xfrm>
              <a:off x="3617041" y="1586828"/>
              <a:ext cx="3875140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Meetings held to gauge interest</a:t>
              </a:r>
            </a:p>
            <a:p>
              <a:pPr>
                <a:spcAft>
                  <a:spcPts val="1200"/>
                </a:spcAft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OSBA engages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Brickler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Eckler law firm to look into the viability of constitutional claims.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A56BCAD-F66D-D247-921C-2E5ADAD85062}"/>
                </a:ext>
              </a:extLst>
            </p:cNvPr>
            <p:cNvCxnSpPr>
              <a:cxnSpLocks/>
            </p:cNvCxnSpPr>
            <p:nvPr/>
          </p:nvCxnSpPr>
          <p:spPr>
            <a:xfrm>
              <a:off x="2957404" y="1891936"/>
              <a:ext cx="4234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D380E2E-B057-BE40-8CAE-5D689FC1D028}"/>
              </a:ext>
            </a:extLst>
          </p:cNvPr>
          <p:cNvGrpSpPr/>
          <p:nvPr/>
        </p:nvGrpSpPr>
        <p:grpSpPr>
          <a:xfrm>
            <a:off x="2957404" y="2655983"/>
            <a:ext cx="8950701" cy="1489860"/>
            <a:chOff x="2957404" y="2655983"/>
            <a:chExt cx="8950701" cy="148986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3AE5B43-BC36-AE42-B347-0819B948C1EE}"/>
                </a:ext>
              </a:extLst>
            </p:cNvPr>
            <p:cNvSpPr/>
            <p:nvPr/>
          </p:nvSpPr>
          <p:spPr>
            <a:xfrm>
              <a:off x="7915320" y="2655983"/>
              <a:ext cx="3992785" cy="14898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932DBF4-3FF7-5242-9AEF-7D43F226D5D6}"/>
                </a:ext>
              </a:extLst>
            </p:cNvPr>
            <p:cNvCxnSpPr>
              <a:cxnSpLocks/>
            </p:cNvCxnSpPr>
            <p:nvPr/>
          </p:nvCxnSpPr>
          <p:spPr>
            <a:xfrm>
              <a:off x="2957404" y="3425768"/>
              <a:ext cx="4957916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EDD34-D59E-3249-A9CE-74E7F6ECF9A0}"/>
                </a:ext>
              </a:extLst>
            </p:cNvPr>
            <p:cNvSpPr txBox="1"/>
            <p:nvPr/>
          </p:nvSpPr>
          <p:spPr>
            <a:xfrm>
              <a:off x="8182019" y="2797969"/>
              <a:ext cx="336782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E&amp;A Steering Committee takes up lawsuit discussion, adopts revised bylaws and begins working toward lawsuit.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41AE4F1-514D-5B4A-96AE-8A5DF4DCFF77}"/>
              </a:ext>
            </a:extLst>
          </p:cNvPr>
          <p:cNvGrpSpPr/>
          <p:nvPr/>
        </p:nvGrpSpPr>
        <p:grpSpPr>
          <a:xfrm>
            <a:off x="2957404" y="3863462"/>
            <a:ext cx="3235089" cy="554309"/>
            <a:chOff x="2957404" y="3863462"/>
            <a:chExt cx="3235089" cy="55430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F2E6CB-ED09-6A4B-8F83-4DE846AE8570}"/>
                </a:ext>
              </a:extLst>
            </p:cNvPr>
            <p:cNvSpPr/>
            <p:nvPr/>
          </p:nvSpPr>
          <p:spPr>
            <a:xfrm>
              <a:off x="3380542" y="3863462"/>
              <a:ext cx="2811951" cy="5543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4B1A2D-49B5-E64F-9067-5EA1DB68BC39}"/>
                </a:ext>
              </a:extLst>
            </p:cNvPr>
            <p:cNvSpPr txBox="1"/>
            <p:nvPr/>
          </p:nvSpPr>
          <p:spPr>
            <a:xfrm>
              <a:off x="3436827" y="3971922"/>
              <a:ext cx="27556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RFP sent to 38 law firms.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A8A7807-3E6C-B441-81F9-88BFDF7E3B19}"/>
                </a:ext>
              </a:extLst>
            </p:cNvPr>
            <p:cNvCxnSpPr>
              <a:cxnSpLocks/>
            </p:cNvCxnSpPr>
            <p:nvPr/>
          </p:nvCxnSpPr>
          <p:spPr>
            <a:xfrm>
              <a:off x="2957404" y="4177936"/>
              <a:ext cx="42313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CF029E2-61C7-464B-AC10-EBFDD154A4F2}"/>
              </a:ext>
            </a:extLst>
          </p:cNvPr>
          <p:cNvGrpSpPr/>
          <p:nvPr/>
        </p:nvGrpSpPr>
        <p:grpSpPr>
          <a:xfrm>
            <a:off x="2957404" y="4507622"/>
            <a:ext cx="9386995" cy="769318"/>
            <a:chOff x="2957404" y="4507622"/>
            <a:chExt cx="9386995" cy="76931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984034C-C690-1245-8BBF-7B882B4F5E67}"/>
                </a:ext>
              </a:extLst>
            </p:cNvPr>
            <p:cNvSpPr/>
            <p:nvPr/>
          </p:nvSpPr>
          <p:spPr>
            <a:xfrm>
              <a:off x="7260596" y="4507622"/>
              <a:ext cx="4626605" cy="7693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6338B9-CCD6-CA40-B641-6E37B4454431}"/>
                </a:ext>
              </a:extLst>
            </p:cNvPr>
            <p:cNvSpPr txBox="1"/>
            <p:nvPr/>
          </p:nvSpPr>
          <p:spPr>
            <a:xfrm>
              <a:off x="7386483" y="4572323"/>
              <a:ext cx="4957916" cy="664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Precision New Media hired to coordinate communications strategies.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7A5A7AD-2BBE-8F42-8BA7-C406CDAF4B1D}"/>
                </a:ext>
              </a:extLst>
            </p:cNvPr>
            <p:cNvCxnSpPr>
              <a:cxnSpLocks/>
            </p:cNvCxnSpPr>
            <p:nvPr/>
          </p:nvCxnSpPr>
          <p:spPr>
            <a:xfrm>
              <a:off x="2957404" y="4900607"/>
              <a:ext cx="430319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B623C6D-BA85-FB4B-9432-462AC13AA939}"/>
              </a:ext>
            </a:extLst>
          </p:cNvPr>
          <p:cNvGrpSpPr/>
          <p:nvPr/>
        </p:nvGrpSpPr>
        <p:grpSpPr>
          <a:xfrm>
            <a:off x="2957404" y="5264558"/>
            <a:ext cx="4534776" cy="554309"/>
            <a:chOff x="2957404" y="5264558"/>
            <a:chExt cx="4534776" cy="55430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927370F-882E-3C49-BA0F-A6A3604C2DF7}"/>
                </a:ext>
              </a:extLst>
            </p:cNvPr>
            <p:cNvSpPr/>
            <p:nvPr/>
          </p:nvSpPr>
          <p:spPr>
            <a:xfrm>
              <a:off x="3380541" y="5264558"/>
              <a:ext cx="3597775" cy="5543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82601CA-130F-D349-B2C4-B0C474DFF17C}"/>
                </a:ext>
              </a:extLst>
            </p:cNvPr>
            <p:cNvCxnSpPr>
              <a:cxnSpLocks/>
            </p:cNvCxnSpPr>
            <p:nvPr/>
          </p:nvCxnSpPr>
          <p:spPr>
            <a:xfrm>
              <a:off x="2957404" y="5579032"/>
              <a:ext cx="42313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903125-71FE-FE47-AF2E-428576620886}"/>
                </a:ext>
              </a:extLst>
            </p:cNvPr>
            <p:cNvSpPr txBox="1"/>
            <p:nvPr/>
          </p:nvSpPr>
          <p:spPr>
            <a:xfrm>
              <a:off x="3454105" y="5371717"/>
              <a:ext cx="4038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law firms submitted proposals.</a:t>
              </a:r>
            </a:p>
          </p:txBody>
        </p:sp>
      </p:grpSp>
      <p:pic>
        <p:nvPicPr>
          <p:cNvPr id="71" name="Picture 70" descr="Text, logo&#10;&#10;Description automatically generated">
            <a:extLst>
              <a:ext uri="{FF2B5EF4-FFF2-40B4-BE49-F238E27FC236}">
                <a16:creationId xmlns:a16="http://schemas.microsoft.com/office/drawing/2014/main" id="{FFF0845D-1E71-7040-9CF3-ABFC1B055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543" y="6061366"/>
            <a:ext cx="1417483" cy="797334"/>
          </a:xfrm>
          <a:prstGeom prst="rect">
            <a:avLst/>
          </a:prstGeom>
        </p:spPr>
      </p:pic>
      <p:pic>
        <p:nvPicPr>
          <p:cNvPr id="72" name="Picture 71" descr="Logo&#10;&#10;Description automatically generated">
            <a:extLst>
              <a:ext uri="{FF2B5EF4-FFF2-40B4-BE49-F238E27FC236}">
                <a16:creationId xmlns:a16="http://schemas.microsoft.com/office/drawing/2014/main" id="{13739B85-6AE1-D247-AB4E-37BCE780B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491" y="5963301"/>
            <a:ext cx="989285" cy="7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CFEFA7D-B5FB-D547-A979-5D8FBF0C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311" y="1116058"/>
            <a:ext cx="2903917" cy="29039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8DB6FD-D2BB-F542-804E-8FECE7E814AF}"/>
              </a:ext>
            </a:extLst>
          </p:cNvPr>
          <p:cNvSpPr txBox="1"/>
          <p:nvPr/>
        </p:nvSpPr>
        <p:spPr>
          <a:xfrm>
            <a:off x="2361929" y="4015842"/>
            <a:ext cx="78666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 OF PUBLIC OPINION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7FBBF6-2D29-454B-80C3-6572BECCAE08}"/>
              </a:ext>
            </a:extLst>
          </p:cNvPr>
          <p:cNvGrpSpPr/>
          <p:nvPr/>
        </p:nvGrpSpPr>
        <p:grpSpPr>
          <a:xfrm>
            <a:off x="2842823" y="3862752"/>
            <a:ext cx="6904893" cy="890954"/>
            <a:chOff x="4630615" y="3557954"/>
            <a:chExt cx="3282462" cy="89095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C8C7104-13DC-6843-8540-BB3139A47F4B}"/>
                </a:ext>
              </a:extLst>
            </p:cNvPr>
            <p:cNvCxnSpPr>
              <a:cxnSpLocks/>
            </p:cNvCxnSpPr>
            <p:nvPr/>
          </p:nvCxnSpPr>
          <p:spPr>
            <a:xfrm>
              <a:off x="4630615" y="3557954"/>
              <a:ext cx="32824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BE5BEC-D2A9-324E-B4FB-14FC1047833B}"/>
                </a:ext>
              </a:extLst>
            </p:cNvPr>
            <p:cNvCxnSpPr>
              <a:cxnSpLocks/>
            </p:cNvCxnSpPr>
            <p:nvPr/>
          </p:nvCxnSpPr>
          <p:spPr>
            <a:xfrm>
              <a:off x="4630615" y="4448908"/>
              <a:ext cx="32824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4751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6DC497-3524-264C-9715-302ADB84B099}"/>
              </a:ext>
            </a:extLst>
          </p:cNvPr>
          <p:cNvSpPr txBox="1"/>
          <p:nvPr/>
        </p:nvSpPr>
        <p:spPr>
          <a:xfrm>
            <a:off x="10105292" y="665489"/>
            <a:ext cx="2086707" cy="400110"/>
          </a:xfrm>
          <a:prstGeom prst="rect">
            <a:avLst/>
          </a:prstGeom>
          <a:solidFill>
            <a:srgbClr val="04A6E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D4AB93B-FFE0-5544-863C-2A1454B4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3" y="220320"/>
            <a:ext cx="3095812" cy="641736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A12A8F0-C7FC-CF44-AF31-B017909FF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828"/>
          <a:stretch/>
        </p:blipFill>
        <p:spPr>
          <a:xfrm>
            <a:off x="4095820" y="403569"/>
            <a:ext cx="5703088" cy="6404301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0DA79EF-B0F8-594E-9512-631513217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55" b="911"/>
          <a:stretch/>
        </p:blipFill>
        <p:spPr>
          <a:xfrm>
            <a:off x="4095820" y="776700"/>
            <a:ext cx="5703088" cy="632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8F978F-D2FB-6047-BC13-3BDB4E1742FC}"/>
              </a:ext>
            </a:extLst>
          </p:cNvPr>
          <p:cNvCxnSpPr>
            <a:cxnSpLocks/>
          </p:cNvCxnSpPr>
          <p:nvPr/>
        </p:nvCxnSpPr>
        <p:spPr>
          <a:xfrm>
            <a:off x="496694" y="1204397"/>
            <a:ext cx="11161906" cy="0"/>
          </a:xfrm>
          <a:prstGeom prst="line">
            <a:avLst/>
          </a:prstGeom>
          <a:ln w="12700">
            <a:solidFill>
              <a:srgbClr val="04A6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930E501-E933-BA4A-B738-B527A8236669}"/>
              </a:ext>
            </a:extLst>
          </p:cNvPr>
          <p:cNvGrpSpPr/>
          <p:nvPr/>
        </p:nvGrpSpPr>
        <p:grpSpPr>
          <a:xfrm>
            <a:off x="469899" y="1547893"/>
            <a:ext cx="2911902" cy="5310107"/>
            <a:chOff x="469899" y="1547893"/>
            <a:chExt cx="2911902" cy="5310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B45BBB-9428-C646-8654-CCF6E0DBF9E6}"/>
                </a:ext>
              </a:extLst>
            </p:cNvPr>
            <p:cNvSpPr txBox="1"/>
            <p:nvPr/>
          </p:nvSpPr>
          <p:spPr>
            <a:xfrm>
              <a:off x="469899" y="1547893"/>
              <a:ext cx="29119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Every Tuesday at 10:00 a.m. we send out an email to keep everyone updated.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1A18EF-181D-5E45-ABD3-57A53954B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96694" y="2797848"/>
              <a:ext cx="2632269" cy="40601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53B369-3DAE-3E46-8E78-8C509897F783}"/>
              </a:ext>
            </a:extLst>
          </p:cNvPr>
          <p:cNvSpPr txBox="1"/>
          <p:nvPr/>
        </p:nvSpPr>
        <p:spPr>
          <a:xfrm>
            <a:off x="411634" y="425921"/>
            <a:ext cx="553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A6E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Keeping you informed.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E33155-7EA4-004B-B00D-8858A595F0F7}"/>
              </a:ext>
            </a:extLst>
          </p:cNvPr>
          <p:cNvGrpSpPr/>
          <p:nvPr/>
        </p:nvGrpSpPr>
        <p:grpSpPr>
          <a:xfrm>
            <a:off x="5786438" y="0"/>
            <a:ext cx="6405562" cy="6858000"/>
            <a:chOff x="5786438" y="0"/>
            <a:chExt cx="64055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089832-682D-E840-8CD3-29925AF54133}"/>
                </a:ext>
              </a:extLst>
            </p:cNvPr>
            <p:cNvSpPr/>
            <p:nvPr/>
          </p:nvSpPr>
          <p:spPr>
            <a:xfrm>
              <a:off x="5786438" y="0"/>
              <a:ext cx="64055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4C1BF0-B5A0-BE44-B513-EAE8A665EA4F}"/>
                </a:ext>
              </a:extLst>
            </p:cNvPr>
            <p:cNvSpPr txBox="1"/>
            <p:nvPr/>
          </p:nvSpPr>
          <p:spPr>
            <a:xfrm>
              <a:off x="6248402" y="282210"/>
              <a:ext cx="4687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Not on the list?</a:t>
              </a:r>
            </a:p>
          </p:txBody>
        </p:sp>
      </p:grpSp>
      <p:pic>
        <p:nvPicPr>
          <p:cNvPr id="17" name="Picture 16" descr="A picture containing text, indoor, screenshot, screen&#10;&#10;Description automatically generated">
            <a:extLst>
              <a:ext uri="{FF2B5EF4-FFF2-40B4-BE49-F238E27FC236}">
                <a16:creationId xmlns:a16="http://schemas.microsoft.com/office/drawing/2014/main" id="{B52177E6-BC86-5C47-AB9E-AD2A86FF2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137" y="1475043"/>
            <a:ext cx="8566864" cy="49927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1ADB2F-2090-6A4A-8F3A-67246AF6C3E3}"/>
              </a:ext>
            </a:extLst>
          </p:cNvPr>
          <p:cNvSpPr txBox="1"/>
          <p:nvPr/>
        </p:nvSpPr>
        <p:spPr>
          <a:xfrm>
            <a:off x="6248401" y="599021"/>
            <a:ext cx="594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vouchershurtohio.com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go to SIGN UP.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4A7E7F-9469-104A-901E-F9170624DA44}"/>
              </a:ext>
            </a:extLst>
          </p:cNvPr>
          <p:cNvSpPr/>
          <p:nvPr/>
        </p:nvSpPr>
        <p:spPr>
          <a:xfrm>
            <a:off x="10344150" y="1336543"/>
            <a:ext cx="742950" cy="639525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273595-6EDD-0D42-A002-B19B674DB3C2}"/>
              </a:ext>
            </a:extLst>
          </p:cNvPr>
          <p:cNvSpPr txBox="1"/>
          <p:nvPr/>
        </p:nvSpPr>
        <p:spPr>
          <a:xfrm>
            <a:off x="6248401" y="884771"/>
            <a:ext cx="594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click on the pop up window.</a:t>
            </a:r>
          </a:p>
        </p:txBody>
      </p:sp>
      <p:pic>
        <p:nvPicPr>
          <p:cNvPr id="13" name="Picture 12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8566763E-6B1E-1143-A5EE-03BD9D1EA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530" y="2172750"/>
            <a:ext cx="5236150" cy="39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9" grpId="1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CCBD14-72A2-124C-866C-0EFE38ED31AB}"/>
              </a:ext>
            </a:extLst>
          </p:cNvPr>
          <p:cNvSpPr txBox="1"/>
          <p:nvPr/>
        </p:nvSpPr>
        <p:spPr>
          <a:xfrm>
            <a:off x="10105292" y="850383"/>
            <a:ext cx="2086707" cy="400110"/>
          </a:xfrm>
          <a:prstGeom prst="rect">
            <a:avLst/>
          </a:prstGeom>
          <a:solidFill>
            <a:srgbClr val="04A6E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9620863-E50E-8648-A054-12973147B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5" y="253511"/>
            <a:ext cx="6512236" cy="562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90A496-879B-744E-9E49-A34CB11BD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494" y="1757862"/>
            <a:ext cx="7001414" cy="510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88CDCCF-E2CE-8944-A2B6-FD594DF7A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"/>
          <a:stretch/>
        </p:blipFill>
        <p:spPr>
          <a:xfrm>
            <a:off x="6248400" y="4106606"/>
            <a:ext cx="5463483" cy="228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27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6586DE-BD8A-754B-992E-CF2599514DD8}"/>
              </a:ext>
            </a:extLst>
          </p:cNvPr>
          <p:cNvSpPr txBox="1"/>
          <p:nvPr/>
        </p:nvSpPr>
        <p:spPr>
          <a:xfrm>
            <a:off x="721027" y="5054013"/>
            <a:ext cx="3205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districts</a:t>
            </a:r>
            <a:br>
              <a:rPr lang="en-US" sz="2400" b="1" spc="-150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spc="-150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have joined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will begin this right away.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3EB49-88FC-944B-B18B-B47C7926EAAA}"/>
              </a:ext>
            </a:extLst>
          </p:cNvPr>
          <p:cNvSpPr txBox="1"/>
          <p:nvPr/>
        </p:nvSpPr>
        <p:spPr>
          <a:xfrm>
            <a:off x="721026" y="1360772"/>
            <a:ext cx="3464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opportunities for media attention.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Here are some examples of earned media so far. These will always be shared on social media and the website.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C7D744-B1A7-0946-96BF-98F32AD78D3C}"/>
              </a:ext>
            </a:extLst>
          </p:cNvPr>
          <p:cNvSpPr txBox="1"/>
          <p:nvPr/>
        </p:nvSpPr>
        <p:spPr>
          <a:xfrm>
            <a:off x="10105292" y="665489"/>
            <a:ext cx="2086707" cy="400110"/>
          </a:xfrm>
          <a:prstGeom prst="rect">
            <a:avLst/>
          </a:prstGeom>
          <a:solidFill>
            <a:srgbClr val="04A6E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Earned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C24A4-ADB5-294B-A210-7BD73B894DDA}"/>
              </a:ext>
            </a:extLst>
          </p:cNvPr>
          <p:cNvSpPr txBox="1"/>
          <p:nvPr/>
        </p:nvSpPr>
        <p:spPr>
          <a:xfrm>
            <a:off x="721027" y="3658106"/>
            <a:ext cx="3394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relations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Foster local media relations to keep the conversation going.</a:t>
            </a:r>
          </a:p>
        </p:txBody>
      </p:sp>
      <p:pic>
        <p:nvPicPr>
          <p:cNvPr id="7" name="Picture 6" descr="A group of yellow school buses&#10;&#10;Description automatically generated with low confidence">
            <a:extLst>
              <a:ext uri="{FF2B5EF4-FFF2-40B4-BE49-F238E27FC236}">
                <a16:creationId xmlns:a16="http://schemas.microsoft.com/office/drawing/2014/main" id="{B7132B00-9E39-2D45-AB30-72FE2FCDC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02" y="311809"/>
            <a:ext cx="3394995" cy="285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B3B9D5B5-86C4-084D-A1A0-FBBABA8A7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3"/>
          <a:stretch/>
        </p:blipFill>
        <p:spPr>
          <a:xfrm>
            <a:off x="5316866" y="2978717"/>
            <a:ext cx="3205065" cy="356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3A1EE278-FE1D-2447-9AEC-512877E422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61"/>
          <a:stretch/>
        </p:blipFill>
        <p:spPr>
          <a:xfrm>
            <a:off x="8711861" y="3554527"/>
            <a:ext cx="3299935" cy="269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458BC1DA-CD6A-5D47-BB95-101B415461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29"/>
          <a:stretch/>
        </p:blipFill>
        <p:spPr>
          <a:xfrm>
            <a:off x="8177828" y="665489"/>
            <a:ext cx="3293146" cy="2637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438E98C-5200-9047-9E96-BFC1CAEB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209" y="3373217"/>
            <a:ext cx="5387878" cy="3484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A1D375-4316-9444-AC25-19B4E452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9611" y="-129630"/>
            <a:ext cx="5387876" cy="3704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A60460-70D7-0847-941B-868014782367}"/>
              </a:ext>
            </a:extLst>
          </p:cNvPr>
          <p:cNvSpPr txBox="1"/>
          <p:nvPr/>
        </p:nvSpPr>
        <p:spPr>
          <a:xfrm>
            <a:off x="427601" y="356147"/>
            <a:ext cx="538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50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join Vouchers Hurt Ohio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188203-7575-F24D-AC9F-8837D39BEA77}"/>
              </a:ext>
            </a:extLst>
          </p:cNvPr>
          <p:cNvCxnSpPr/>
          <p:nvPr/>
        </p:nvCxnSpPr>
        <p:spPr>
          <a:xfrm>
            <a:off x="528638" y="879367"/>
            <a:ext cx="6196170" cy="0"/>
          </a:xfrm>
          <a:prstGeom prst="straightConnector1">
            <a:avLst/>
          </a:prstGeom>
          <a:ln w="38100">
            <a:solidFill>
              <a:srgbClr val="04A6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1DAE8D-AC11-1848-BF7E-3B0642B70197}"/>
              </a:ext>
            </a:extLst>
          </p:cNvPr>
          <p:cNvGrpSpPr/>
          <p:nvPr/>
        </p:nvGrpSpPr>
        <p:grpSpPr>
          <a:xfrm>
            <a:off x="1151547" y="1107967"/>
            <a:ext cx="6363678" cy="6107216"/>
            <a:chOff x="1151547" y="1107967"/>
            <a:chExt cx="6363678" cy="6107216"/>
          </a:xfrm>
        </p:grpSpPr>
        <p:pic>
          <p:nvPicPr>
            <p:cNvPr id="3" name="Picture 2" descr="Text, letter&#10;&#10;Description automatically generated">
              <a:extLst>
                <a:ext uri="{FF2B5EF4-FFF2-40B4-BE49-F238E27FC236}">
                  <a16:creationId xmlns:a16="http://schemas.microsoft.com/office/drawing/2014/main" id="{2085FFC7-06E8-7A48-A450-BF93B664D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1547" y="1107967"/>
              <a:ext cx="4719212" cy="610721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608BF68-7F31-DF4F-A259-1173409B80F3}"/>
                </a:ext>
              </a:extLst>
            </p:cNvPr>
            <p:cNvCxnSpPr/>
            <p:nvPr/>
          </p:nvCxnSpPr>
          <p:spPr>
            <a:xfrm flipH="1">
              <a:off x="5870759" y="2157413"/>
              <a:ext cx="164446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08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3D3B56-70CC-FE41-8B93-2258334F04F7}"/>
              </a:ext>
            </a:extLst>
          </p:cNvPr>
          <p:cNvSpPr/>
          <p:nvPr/>
        </p:nvSpPr>
        <p:spPr>
          <a:xfrm>
            <a:off x="5623560" y="1155031"/>
            <a:ext cx="5562600" cy="2720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5FC16A-1860-D54F-BD6A-34806651B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36" y="1143000"/>
            <a:ext cx="4572000" cy="4572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772AF1-F85E-4F42-AC9D-21BE6EAA7007}"/>
              </a:ext>
            </a:extLst>
          </p:cNvPr>
          <p:cNvSpPr/>
          <p:nvPr/>
        </p:nvSpPr>
        <p:spPr>
          <a:xfrm>
            <a:off x="5623560" y="4138862"/>
            <a:ext cx="5562600" cy="1560897"/>
          </a:xfrm>
          <a:prstGeom prst="rect">
            <a:avLst/>
          </a:prstGeom>
          <a:solidFill>
            <a:srgbClr val="02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74CF6C4D-A7FE-8C47-BA1C-0B3BBB91E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571" y="1659769"/>
            <a:ext cx="1726793" cy="97132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5976C1-26B7-3D47-A26A-2D96F98E5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471" y="2705460"/>
            <a:ext cx="1205582" cy="9716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AA750F4-F500-1F4B-BDFA-42202FF5CFDB}"/>
              </a:ext>
            </a:extLst>
          </p:cNvPr>
          <p:cNvGrpSpPr/>
          <p:nvPr/>
        </p:nvGrpSpPr>
        <p:grpSpPr>
          <a:xfrm>
            <a:off x="7375" y="0"/>
            <a:ext cx="12192000" cy="305295"/>
            <a:chOff x="453192" y="5690937"/>
            <a:chExt cx="11738808" cy="4932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39D5B0-2315-A64F-9D24-63C259992500}"/>
                </a:ext>
              </a:extLst>
            </p:cNvPr>
            <p:cNvSpPr/>
            <p:nvPr/>
          </p:nvSpPr>
          <p:spPr>
            <a:xfrm>
              <a:off x="453192" y="5690937"/>
              <a:ext cx="2847474" cy="493295"/>
            </a:xfrm>
            <a:prstGeom prst="rect">
              <a:avLst/>
            </a:prstGeom>
            <a:solidFill>
              <a:srgbClr val="045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E44CC6-633D-1F40-A8B7-C302D610B263}"/>
                </a:ext>
              </a:extLst>
            </p:cNvPr>
            <p:cNvSpPr/>
            <p:nvPr/>
          </p:nvSpPr>
          <p:spPr>
            <a:xfrm>
              <a:off x="9344526" y="5690937"/>
              <a:ext cx="2847474" cy="493295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9FBFB0-8ED5-3C45-B990-05DDB23D8D23}"/>
                </a:ext>
              </a:extLst>
            </p:cNvPr>
            <p:cNvSpPr/>
            <p:nvPr/>
          </p:nvSpPr>
          <p:spPr>
            <a:xfrm>
              <a:off x="3416970" y="5690937"/>
              <a:ext cx="2847474" cy="493295"/>
            </a:xfrm>
            <a:prstGeom prst="rect">
              <a:avLst/>
            </a:prstGeom>
            <a:solidFill>
              <a:srgbClr val="FFA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7ED778-E478-324D-A86B-715603940BE7}"/>
                </a:ext>
              </a:extLst>
            </p:cNvPr>
            <p:cNvSpPr/>
            <p:nvPr/>
          </p:nvSpPr>
          <p:spPr>
            <a:xfrm>
              <a:off x="6380748" y="5690937"/>
              <a:ext cx="2847474" cy="493295"/>
            </a:xfrm>
            <a:prstGeom prst="rect">
              <a:avLst/>
            </a:prstGeom>
            <a:solidFill>
              <a:srgbClr val="C5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336272-0F0D-B346-AA3F-CA7E93D19D35}"/>
              </a:ext>
            </a:extLst>
          </p:cNvPr>
          <p:cNvSpPr txBox="1"/>
          <p:nvPr/>
        </p:nvSpPr>
        <p:spPr>
          <a:xfrm>
            <a:off x="6163771" y="4596144"/>
            <a:ext cx="444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 for coalition operating expenses, legal and public relations fees.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B72E6-DC71-2349-8EEE-C2632157A64E}"/>
              </a:ext>
            </a:extLst>
          </p:cNvPr>
          <p:cNvSpPr txBox="1"/>
          <p:nvPr/>
        </p:nvSpPr>
        <p:spPr>
          <a:xfrm>
            <a:off x="6163771" y="2929754"/>
            <a:ext cx="307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$1.50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 year per student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7C85F-E082-2346-8B61-E6F3011B64E2}"/>
              </a:ext>
            </a:extLst>
          </p:cNvPr>
          <p:cNvSpPr txBox="1"/>
          <p:nvPr/>
        </p:nvSpPr>
        <p:spPr>
          <a:xfrm>
            <a:off x="6163771" y="1810006"/>
            <a:ext cx="307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$0.50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 year per student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AA5A29-9DE2-B448-8765-AF726A599139}"/>
              </a:ext>
            </a:extLst>
          </p:cNvPr>
          <p:cNvCxnSpPr/>
          <p:nvPr/>
        </p:nvCxnSpPr>
        <p:spPr>
          <a:xfrm>
            <a:off x="7182853" y="2038491"/>
            <a:ext cx="1636294" cy="0"/>
          </a:xfrm>
          <a:prstGeom prst="straightConnector1">
            <a:avLst/>
          </a:prstGeom>
          <a:ln w="76200">
            <a:solidFill>
              <a:srgbClr val="C500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C3E5FE-D60C-EE4A-BE0A-008FAFC07504}"/>
              </a:ext>
            </a:extLst>
          </p:cNvPr>
          <p:cNvCxnSpPr/>
          <p:nvPr/>
        </p:nvCxnSpPr>
        <p:spPr>
          <a:xfrm>
            <a:off x="7182853" y="3162812"/>
            <a:ext cx="1636294" cy="0"/>
          </a:xfrm>
          <a:prstGeom prst="straightConnector1">
            <a:avLst/>
          </a:prstGeom>
          <a:ln w="76200">
            <a:solidFill>
              <a:srgbClr val="C500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4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1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845B85-B813-8A4F-BCD5-1EDD5DFD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459" y="511419"/>
            <a:ext cx="2350433" cy="1891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5B0C20-F491-BD4D-AD55-50493B46CA5C}"/>
              </a:ext>
            </a:extLst>
          </p:cNvPr>
          <p:cNvSpPr txBox="1"/>
          <p:nvPr/>
        </p:nvSpPr>
        <p:spPr>
          <a:xfrm>
            <a:off x="840259" y="1297459"/>
            <a:ext cx="364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A6E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Join 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42D701-6514-804E-9B90-71F02ECE1BED}"/>
              </a:ext>
            </a:extLst>
          </p:cNvPr>
          <p:cNvSpPr/>
          <p:nvPr/>
        </p:nvSpPr>
        <p:spPr>
          <a:xfrm>
            <a:off x="840259" y="2257847"/>
            <a:ext cx="426308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more information about how to join Voucher Hurts Ohio or have any questions, please contact: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L. Phillis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Executive Director,</a:t>
            </a:r>
            <a:br>
              <a:rPr lang="en-US" sz="16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Coalition of Equity &amp; Adequacy</a:t>
            </a:r>
            <a:br>
              <a:rPr lang="en-US" sz="16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for School Funding</a:t>
            </a:r>
          </a:p>
          <a:p>
            <a:endParaRPr lang="en-US" sz="1600" i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614.228.6540 </a:t>
            </a:r>
          </a:p>
          <a:p>
            <a:r>
              <a:rPr lang="en-US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ohioeanda@sbcglobal.net</a:t>
            </a:r>
            <a:endParaRPr lang="en-US" dirty="0">
              <a:solidFill>
                <a:srgbClr val="04A6E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DB436E-82A3-E147-95D9-0F9615D52EDF}"/>
              </a:ext>
            </a:extLst>
          </p:cNvPr>
          <p:cNvCxnSpPr>
            <a:cxnSpLocks/>
          </p:cNvCxnSpPr>
          <p:nvPr/>
        </p:nvCxnSpPr>
        <p:spPr>
          <a:xfrm>
            <a:off x="925319" y="2075935"/>
            <a:ext cx="4018821" cy="0"/>
          </a:xfrm>
          <a:prstGeom prst="line">
            <a:avLst/>
          </a:prstGeom>
          <a:ln w="12700">
            <a:solidFill>
              <a:srgbClr val="04A6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350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CFEFA7D-B5FB-D547-A979-5D8FBF0C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741" y="1116058"/>
            <a:ext cx="2903917" cy="29039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8DB6FD-D2BB-F542-804E-8FECE7E814AF}"/>
              </a:ext>
            </a:extLst>
          </p:cNvPr>
          <p:cNvSpPr txBox="1"/>
          <p:nvPr/>
        </p:nvSpPr>
        <p:spPr>
          <a:xfrm>
            <a:off x="3179199" y="4015842"/>
            <a:ext cx="47166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2" algn="ctr"/>
            <a:r>
              <a:rPr lang="en-US" sz="3200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C7104-13DC-6843-8540-BB3139A47F4B}"/>
              </a:ext>
            </a:extLst>
          </p:cNvPr>
          <p:cNvCxnSpPr>
            <a:cxnSpLocks/>
          </p:cNvCxnSpPr>
          <p:nvPr/>
        </p:nvCxnSpPr>
        <p:spPr>
          <a:xfrm>
            <a:off x="3902447" y="3862752"/>
            <a:ext cx="41845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E5BEC-D2A9-324E-B4FB-14FC1047833B}"/>
              </a:ext>
            </a:extLst>
          </p:cNvPr>
          <p:cNvCxnSpPr>
            <a:cxnSpLocks/>
          </p:cNvCxnSpPr>
          <p:nvPr/>
        </p:nvCxnSpPr>
        <p:spPr>
          <a:xfrm>
            <a:off x="3902447" y="4753706"/>
            <a:ext cx="41845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09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D90725-C3CB-1B44-B9D0-E360D8B50B75}"/>
              </a:ext>
            </a:extLst>
          </p:cNvPr>
          <p:cNvSpPr txBox="1"/>
          <p:nvPr/>
        </p:nvSpPr>
        <p:spPr>
          <a:xfrm>
            <a:off x="746760" y="1158240"/>
            <a:ext cx="11231880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Murray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Chairman—Executive Director of CORAS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Vaughn Bell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Westerville City School District BOE; minister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 Blum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Northmont City Schools BOE, President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Brown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Columbus City Schools BOE; former Chief Justice of the Ohio Supreme Court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Collins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Business owner; former Westerville and State Board of Education member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Dyer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OEA Director of Government Relations, Communications and Marketing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Heintz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Cleveland Heights | University Heights BOE; teacher Chardon City Schools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Cathy Johnson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Southwestern City Schools BOE; retired teacher; former president of OSBA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Perkins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Deputy Executive Director BASA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Resnick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Canton City School District BOE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Smith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Retired school administrator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Andy Wilson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Fairborn City Schools BOE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Charlie Wilson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Worthington City Schools BOE; OSU law professor; former OSBA and NSBA president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Donna Wilson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Fairborn City Councilwoman; retired teacher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Rick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Vilardo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Ex-officio, Westerville City School District BOE; minister</a:t>
            </a:r>
          </a:p>
          <a:p>
            <a:pPr>
              <a:spcAft>
                <a:spcPts val="600"/>
              </a:spcAft>
            </a:pP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778F7C-6D3E-F547-BE58-792D0EF5658C}"/>
              </a:ext>
            </a:extLst>
          </p:cNvPr>
          <p:cNvSpPr txBox="1"/>
          <p:nvPr/>
        </p:nvSpPr>
        <p:spPr>
          <a:xfrm>
            <a:off x="213360" y="435709"/>
            <a:ext cx="5455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STEERING COMMITTEE MEMBERS</a:t>
            </a:r>
          </a:p>
          <a:p>
            <a:endParaRPr lang="en-US" dirty="0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57A4904B-3137-7648-976A-36918F457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543" y="6061366"/>
            <a:ext cx="1417483" cy="79733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8212279-960A-7148-9203-85FFD9E1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491" y="5963301"/>
            <a:ext cx="989285" cy="79733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35A4648-1186-6F49-94B8-64FDC42D6C4B}"/>
              </a:ext>
            </a:extLst>
          </p:cNvPr>
          <p:cNvGrpSpPr/>
          <p:nvPr/>
        </p:nvGrpSpPr>
        <p:grpSpPr>
          <a:xfrm>
            <a:off x="7375" y="0"/>
            <a:ext cx="12192000" cy="305295"/>
            <a:chOff x="453192" y="5690937"/>
            <a:chExt cx="11738808" cy="4932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A3A850-82BE-484E-8068-6F4E0BDB5131}"/>
                </a:ext>
              </a:extLst>
            </p:cNvPr>
            <p:cNvSpPr/>
            <p:nvPr/>
          </p:nvSpPr>
          <p:spPr>
            <a:xfrm>
              <a:off x="453192" y="5690937"/>
              <a:ext cx="2847474" cy="493295"/>
            </a:xfrm>
            <a:prstGeom prst="rect">
              <a:avLst/>
            </a:prstGeom>
            <a:solidFill>
              <a:srgbClr val="045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A0003B-2141-294D-B035-81F12B133B88}"/>
                </a:ext>
              </a:extLst>
            </p:cNvPr>
            <p:cNvSpPr/>
            <p:nvPr/>
          </p:nvSpPr>
          <p:spPr>
            <a:xfrm>
              <a:off x="9344526" y="5690937"/>
              <a:ext cx="2847474" cy="493295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61A15C-92BD-1548-9269-481B204B5669}"/>
                </a:ext>
              </a:extLst>
            </p:cNvPr>
            <p:cNvSpPr/>
            <p:nvPr/>
          </p:nvSpPr>
          <p:spPr>
            <a:xfrm>
              <a:off x="3416970" y="5690937"/>
              <a:ext cx="2847474" cy="493295"/>
            </a:xfrm>
            <a:prstGeom prst="rect">
              <a:avLst/>
            </a:prstGeom>
            <a:solidFill>
              <a:srgbClr val="FFA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A7F8DB-AA1B-A94B-A7C0-154F9E4A8EB5}"/>
                </a:ext>
              </a:extLst>
            </p:cNvPr>
            <p:cNvSpPr/>
            <p:nvPr/>
          </p:nvSpPr>
          <p:spPr>
            <a:xfrm>
              <a:off x="6380748" y="5690937"/>
              <a:ext cx="2847474" cy="493295"/>
            </a:xfrm>
            <a:prstGeom prst="rect">
              <a:avLst/>
            </a:prstGeom>
            <a:solidFill>
              <a:srgbClr val="C5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180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D9BE4-CA1B-DC4A-B947-07CBB7DA9AA4}"/>
              </a:ext>
            </a:extLst>
          </p:cNvPr>
          <p:cNvSpPr txBox="1"/>
          <p:nvPr/>
        </p:nvSpPr>
        <p:spPr>
          <a:xfrm>
            <a:off x="520618" y="848663"/>
            <a:ext cx="872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24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the </a:t>
            </a:r>
            <a:r>
              <a:rPr lang="en-US" sz="2000" b="1" dirty="0" err="1">
                <a:solidFill>
                  <a:srgbClr val="024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EdChoice</a:t>
            </a:r>
            <a:r>
              <a:rPr lang="en-US" sz="2000" b="1" dirty="0">
                <a:solidFill>
                  <a:srgbClr val="024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voucher program unconstitutional? </a:t>
            </a:r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7B6D233C-E602-1A48-9439-7D2850532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543" y="6061366"/>
            <a:ext cx="1417483" cy="79733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397EE12-8E77-A74C-83DF-06313605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491" y="5963301"/>
            <a:ext cx="989285" cy="7973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36B4D3-001D-994F-BE06-540C1637458C}"/>
              </a:ext>
            </a:extLst>
          </p:cNvPr>
          <p:cNvGrpSpPr/>
          <p:nvPr/>
        </p:nvGrpSpPr>
        <p:grpSpPr>
          <a:xfrm>
            <a:off x="7375" y="0"/>
            <a:ext cx="12192000" cy="305295"/>
            <a:chOff x="453192" y="5690937"/>
            <a:chExt cx="11738808" cy="4932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1767F7-8939-774D-A49C-34ED29AC68AC}"/>
                </a:ext>
              </a:extLst>
            </p:cNvPr>
            <p:cNvSpPr/>
            <p:nvPr/>
          </p:nvSpPr>
          <p:spPr>
            <a:xfrm>
              <a:off x="453192" y="5690937"/>
              <a:ext cx="2847474" cy="493295"/>
            </a:xfrm>
            <a:prstGeom prst="rect">
              <a:avLst/>
            </a:prstGeom>
            <a:solidFill>
              <a:srgbClr val="045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AFB5BD-0736-EC49-8098-1B6EF5EF6379}"/>
                </a:ext>
              </a:extLst>
            </p:cNvPr>
            <p:cNvSpPr/>
            <p:nvPr/>
          </p:nvSpPr>
          <p:spPr>
            <a:xfrm>
              <a:off x="9344526" y="5690937"/>
              <a:ext cx="2847474" cy="493295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DC77E1-FD87-1144-8610-48EFDEF6679B}"/>
                </a:ext>
              </a:extLst>
            </p:cNvPr>
            <p:cNvSpPr/>
            <p:nvPr/>
          </p:nvSpPr>
          <p:spPr>
            <a:xfrm>
              <a:off x="3416970" y="5690937"/>
              <a:ext cx="2847474" cy="493295"/>
            </a:xfrm>
            <a:prstGeom prst="rect">
              <a:avLst/>
            </a:prstGeom>
            <a:solidFill>
              <a:srgbClr val="FFA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B7D77-5DD0-8143-9645-01725AF111AA}"/>
                </a:ext>
              </a:extLst>
            </p:cNvPr>
            <p:cNvSpPr/>
            <p:nvPr/>
          </p:nvSpPr>
          <p:spPr>
            <a:xfrm>
              <a:off x="6380748" y="5690937"/>
              <a:ext cx="2847474" cy="493295"/>
            </a:xfrm>
            <a:prstGeom prst="rect">
              <a:avLst/>
            </a:prstGeom>
            <a:solidFill>
              <a:srgbClr val="C5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6ED5A-ED91-1746-AA3D-C9C26EF4982E}"/>
              </a:ext>
            </a:extLst>
          </p:cNvPr>
          <p:cNvCxnSpPr/>
          <p:nvPr/>
        </p:nvCxnSpPr>
        <p:spPr>
          <a:xfrm>
            <a:off x="658621" y="1371600"/>
            <a:ext cx="11526004" cy="0"/>
          </a:xfrm>
          <a:prstGeom prst="line">
            <a:avLst/>
          </a:prstGeom>
          <a:ln w="19050">
            <a:solidFill>
              <a:srgbClr val="FFA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69649-4D5E-8F42-BD03-4632F3243ED2}"/>
              </a:ext>
            </a:extLst>
          </p:cNvPr>
          <p:cNvSpPr/>
          <p:nvPr/>
        </p:nvSpPr>
        <p:spPr>
          <a:xfrm>
            <a:off x="624630" y="2330251"/>
            <a:ext cx="4507810" cy="3411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“§2 The General Assembly shall make such provisions, by taxation, or otherwise, as, with the income arising from the school trust fund, will secure a thorough and efficient system of common schools throughout the State; but, no religious or other sect, or sects, shall ever have any exclusive right to, or control of, any part of the school funds of this State.”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EDF224-DDBD-F549-8ACA-B299577A083D}"/>
              </a:ext>
            </a:extLst>
          </p:cNvPr>
          <p:cNvSpPr/>
          <p:nvPr/>
        </p:nvSpPr>
        <p:spPr>
          <a:xfrm>
            <a:off x="5299868" y="2330251"/>
            <a:ext cx="6071138" cy="3411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place in the Ohio Constitution that provides  a function by taxation.</a:t>
            </a:r>
          </a:p>
          <a:p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Vouchers and charter schools do not fit the mold of the common school system.</a:t>
            </a:r>
          </a:p>
          <a:p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funding vouchers and charter schools, the state has not complied with Ohio Supreme Court orders to fully fund public schools.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9B9193-7067-D24D-A81F-00C1F7612E0E}"/>
              </a:ext>
            </a:extLst>
          </p:cNvPr>
          <p:cNvSpPr/>
          <p:nvPr/>
        </p:nvSpPr>
        <p:spPr>
          <a:xfrm>
            <a:off x="624630" y="1693861"/>
            <a:ext cx="10746375" cy="522820"/>
          </a:xfrm>
          <a:prstGeom prst="rect">
            <a:avLst/>
          </a:prstGeom>
          <a:solidFill>
            <a:srgbClr val="02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Constitution Article VI, section 2: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DF9379-31D2-C44E-AFD2-C7D3EE7AB92A}"/>
              </a:ext>
            </a:extLst>
          </p:cNvPr>
          <p:cNvCxnSpPr>
            <a:cxnSpLocks/>
          </p:cNvCxnSpPr>
          <p:nvPr/>
        </p:nvCxnSpPr>
        <p:spPr>
          <a:xfrm>
            <a:off x="624630" y="2344999"/>
            <a:ext cx="4507810" cy="0"/>
          </a:xfrm>
          <a:prstGeom prst="line">
            <a:avLst/>
          </a:prstGeom>
          <a:ln w="104775">
            <a:solidFill>
              <a:srgbClr val="C50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42828-4AF7-0747-BDD0-86A29A1BD29D}"/>
              </a:ext>
            </a:extLst>
          </p:cNvPr>
          <p:cNvCxnSpPr>
            <a:cxnSpLocks/>
          </p:cNvCxnSpPr>
          <p:nvPr/>
        </p:nvCxnSpPr>
        <p:spPr>
          <a:xfrm>
            <a:off x="5304363" y="2344999"/>
            <a:ext cx="6066642" cy="0"/>
          </a:xfrm>
          <a:prstGeom prst="line">
            <a:avLst/>
          </a:prstGeom>
          <a:ln w="104775">
            <a:solidFill>
              <a:srgbClr val="C50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4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uiExpand="1" build="p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8D0B6F5-206F-654A-B00B-EA75BC5F8F7D}"/>
              </a:ext>
            </a:extLst>
          </p:cNvPr>
          <p:cNvGrpSpPr/>
          <p:nvPr/>
        </p:nvGrpSpPr>
        <p:grpSpPr>
          <a:xfrm>
            <a:off x="2794292" y="1698078"/>
            <a:ext cx="8060519" cy="4224404"/>
            <a:chOff x="2794292" y="1698078"/>
            <a:chExt cx="8060519" cy="4224404"/>
          </a:xfrm>
        </p:grpSpPr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56671981-3DF2-484F-BED1-8662871CCB73}"/>
                </a:ext>
              </a:extLst>
            </p:cNvPr>
            <p:cNvSpPr/>
            <p:nvPr/>
          </p:nvSpPr>
          <p:spPr>
            <a:xfrm rot="5400000">
              <a:off x="1680731" y="2811639"/>
              <a:ext cx="4224404" cy="1997281"/>
            </a:xfrm>
            <a:prstGeom prst="trapezoid">
              <a:avLst>
                <a:gd name="adj" fmla="val 21308"/>
              </a:avLst>
            </a:prstGeom>
            <a:solidFill>
              <a:srgbClr val="024074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EDF224-DDBD-F549-8ACA-B299577A083D}"/>
                </a:ext>
              </a:extLst>
            </p:cNvPr>
            <p:cNvSpPr/>
            <p:nvPr/>
          </p:nvSpPr>
          <p:spPr>
            <a:xfrm>
              <a:off x="4783673" y="2103549"/>
              <a:ext cx="6071138" cy="3411829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274320" rIns="274320" bIns="274320"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$25 Billion</a:t>
              </a: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to vouchers and</a:t>
              </a: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charters since 2000.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ED9BE4-CA1B-DC4A-B947-07CBB7DA9AA4}"/>
              </a:ext>
            </a:extLst>
          </p:cNvPr>
          <p:cNvSpPr txBox="1"/>
          <p:nvPr/>
        </p:nvSpPr>
        <p:spPr>
          <a:xfrm>
            <a:off x="520618" y="848663"/>
            <a:ext cx="872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24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Supreme Courts rules school funding system unconstitutional in…</a:t>
            </a:r>
            <a:endParaRPr lang="en-US" sz="2000" b="1" dirty="0">
              <a:solidFill>
                <a:srgbClr val="024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7B6D233C-E602-1A48-9439-7D2850532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543" y="6061366"/>
            <a:ext cx="1417483" cy="79733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397EE12-8E77-A74C-83DF-06313605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491" y="5963301"/>
            <a:ext cx="989285" cy="7973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36B4D3-001D-994F-BE06-540C1637458C}"/>
              </a:ext>
            </a:extLst>
          </p:cNvPr>
          <p:cNvGrpSpPr/>
          <p:nvPr/>
        </p:nvGrpSpPr>
        <p:grpSpPr>
          <a:xfrm>
            <a:off x="7375" y="0"/>
            <a:ext cx="12192000" cy="305295"/>
            <a:chOff x="453192" y="5690937"/>
            <a:chExt cx="11738808" cy="4932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1767F7-8939-774D-A49C-34ED29AC68AC}"/>
                </a:ext>
              </a:extLst>
            </p:cNvPr>
            <p:cNvSpPr/>
            <p:nvPr/>
          </p:nvSpPr>
          <p:spPr>
            <a:xfrm>
              <a:off x="453192" y="5690937"/>
              <a:ext cx="2847474" cy="493295"/>
            </a:xfrm>
            <a:prstGeom prst="rect">
              <a:avLst/>
            </a:prstGeom>
            <a:solidFill>
              <a:srgbClr val="045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AFB5BD-0736-EC49-8098-1B6EF5EF6379}"/>
                </a:ext>
              </a:extLst>
            </p:cNvPr>
            <p:cNvSpPr/>
            <p:nvPr/>
          </p:nvSpPr>
          <p:spPr>
            <a:xfrm>
              <a:off x="9344526" y="5690937"/>
              <a:ext cx="2847474" cy="493295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DC77E1-FD87-1144-8610-48EFDEF6679B}"/>
                </a:ext>
              </a:extLst>
            </p:cNvPr>
            <p:cNvSpPr/>
            <p:nvPr/>
          </p:nvSpPr>
          <p:spPr>
            <a:xfrm>
              <a:off x="3416970" y="5690937"/>
              <a:ext cx="2847474" cy="493295"/>
            </a:xfrm>
            <a:prstGeom prst="rect">
              <a:avLst/>
            </a:prstGeom>
            <a:solidFill>
              <a:srgbClr val="FFA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B7D77-5DD0-8143-9645-01725AF111AA}"/>
                </a:ext>
              </a:extLst>
            </p:cNvPr>
            <p:cNvSpPr/>
            <p:nvPr/>
          </p:nvSpPr>
          <p:spPr>
            <a:xfrm>
              <a:off x="6380748" y="5690937"/>
              <a:ext cx="2847474" cy="493295"/>
            </a:xfrm>
            <a:prstGeom prst="rect">
              <a:avLst/>
            </a:prstGeom>
            <a:solidFill>
              <a:srgbClr val="C5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6ED5A-ED91-1746-AA3D-C9C26EF4982E}"/>
              </a:ext>
            </a:extLst>
          </p:cNvPr>
          <p:cNvCxnSpPr/>
          <p:nvPr/>
        </p:nvCxnSpPr>
        <p:spPr>
          <a:xfrm>
            <a:off x="658621" y="1371600"/>
            <a:ext cx="11526004" cy="0"/>
          </a:xfrm>
          <a:prstGeom prst="line">
            <a:avLst/>
          </a:prstGeom>
          <a:ln w="19050">
            <a:solidFill>
              <a:srgbClr val="FFA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19B9193-7067-D24D-A81F-00C1F7612E0E}"/>
              </a:ext>
            </a:extLst>
          </p:cNvPr>
          <p:cNvSpPr/>
          <p:nvPr/>
        </p:nvSpPr>
        <p:spPr>
          <a:xfrm>
            <a:off x="624629" y="1693859"/>
            <a:ext cx="2177565" cy="960807"/>
          </a:xfrm>
          <a:prstGeom prst="rect">
            <a:avLst/>
          </a:prstGeom>
          <a:solidFill>
            <a:srgbClr val="02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CDE992-66C6-F840-8524-CDA339C7771B}"/>
              </a:ext>
            </a:extLst>
          </p:cNvPr>
          <p:cNvSpPr/>
          <p:nvPr/>
        </p:nvSpPr>
        <p:spPr>
          <a:xfrm>
            <a:off x="624629" y="2799988"/>
            <a:ext cx="2177565" cy="960807"/>
          </a:xfrm>
          <a:prstGeom prst="rect">
            <a:avLst/>
          </a:prstGeom>
          <a:solidFill>
            <a:srgbClr val="02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835E09-6ABD-8246-AFB3-17E060F582D6}"/>
              </a:ext>
            </a:extLst>
          </p:cNvPr>
          <p:cNvSpPr/>
          <p:nvPr/>
        </p:nvSpPr>
        <p:spPr>
          <a:xfrm>
            <a:off x="624629" y="3876620"/>
            <a:ext cx="2177565" cy="960807"/>
          </a:xfrm>
          <a:prstGeom prst="rect">
            <a:avLst/>
          </a:prstGeom>
          <a:solidFill>
            <a:srgbClr val="02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04BC27-ACDA-D14B-868A-E2DE89204CC0}"/>
              </a:ext>
            </a:extLst>
          </p:cNvPr>
          <p:cNvSpPr/>
          <p:nvPr/>
        </p:nvSpPr>
        <p:spPr>
          <a:xfrm>
            <a:off x="624629" y="4968001"/>
            <a:ext cx="2177565" cy="960807"/>
          </a:xfrm>
          <a:prstGeom prst="rect">
            <a:avLst/>
          </a:prstGeom>
          <a:solidFill>
            <a:srgbClr val="02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391024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17DEE3-6DBE-7E4D-9379-F9BEA5496319}"/>
              </a:ext>
            </a:extLst>
          </p:cNvPr>
          <p:cNvSpPr/>
          <p:nvPr/>
        </p:nvSpPr>
        <p:spPr>
          <a:xfrm>
            <a:off x="10059788" y="0"/>
            <a:ext cx="213221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8D1BD-6E96-D84D-A7F9-1C3059E13BA4}"/>
              </a:ext>
            </a:extLst>
          </p:cNvPr>
          <p:cNvSpPr txBox="1"/>
          <p:nvPr/>
        </p:nvSpPr>
        <p:spPr>
          <a:xfrm>
            <a:off x="10971188" y="1620283"/>
            <a:ext cx="926756" cy="42855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$600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$550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$450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$400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$350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$300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 M</a:t>
            </a:r>
          </a:p>
          <a:p>
            <a:pPr>
              <a:lnSpc>
                <a:spcPct val="14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FD4A22-AD81-4046-B6CE-E89CE76D6574}"/>
              </a:ext>
            </a:extLst>
          </p:cNvPr>
          <p:cNvGrpSpPr/>
          <p:nvPr/>
        </p:nvGrpSpPr>
        <p:grpSpPr>
          <a:xfrm>
            <a:off x="3581528" y="1765499"/>
            <a:ext cx="7345114" cy="4003590"/>
            <a:chOff x="3581528" y="1765499"/>
            <a:chExt cx="7345114" cy="40035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3D14891-E424-B94A-A6E3-057FFEB34084}"/>
                </a:ext>
              </a:extLst>
            </p:cNvPr>
            <p:cNvCxnSpPr>
              <a:cxnSpLocks/>
            </p:cNvCxnSpPr>
            <p:nvPr/>
          </p:nvCxnSpPr>
          <p:spPr>
            <a:xfrm>
              <a:off x="7692154" y="1765499"/>
              <a:ext cx="3234488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56B21F-337D-7B4E-9B47-935B4EB05C2C}"/>
                </a:ext>
              </a:extLst>
            </p:cNvPr>
            <p:cNvCxnSpPr>
              <a:cxnSpLocks/>
            </p:cNvCxnSpPr>
            <p:nvPr/>
          </p:nvCxnSpPr>
          <p:spPr>
            <a:xfrm>
              <a:off x="7157527" y="2337441"/>
              <a:ext cx="3769115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346093-AD2A-D04D-A0CC-1CC2E972CEF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789" y="2909383"/>
              <a:ext cx="5038853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CE570A-6E54-1E4F-B640-B435B0ACFDBE}"/>
                </a:ext>
              </a:extLst>
            </p:cNvPr>
            <p:cNvCxnSpPr>
              <a:cxnSpLocks/>
            </p:cNvCxnSpPr>
            <p:nvPr/>
          </p:nvCxnSpPr>
          <p:spPr>
            <a:xfrm>
              <a:off x="5326433" y="3481325"/>
              <a:ext cx="5600209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712A67-08EA-A146-8B37-B7045F45D571}"/>
                </a:ext>
              </a:extLst>
            </p:cNvPr>
            <p:cNvCxnSpPr>
              <a:cxnSpLocks/>
            </p:cNvCxnSpPr>
            <p:nvPr/>
          </p:nvCxnSpPr>
          <p:spPr>
            <a:xfrm>
              <a:off x="4644783" y="4053267"/>
              <a:ext cx="6281859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D670AA-9029-A048-930E-63EBDB1E77BF}"/>
                </a:ext>
              </a:extLst>
            </p:cNvPr>
            <p:cNvCxnSpPr>
              <a:cxnSpLocks/>
            </p:cNvCxnSpPr>
            <p:nvPr/>
          </p:nvCxnSpPr>
          <p:spPr>
            <a:xfrm>
              <a:off x="4551224" y="4625209"/>
              <a:ext cx="6375418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18B1D-3BD2-534D-B2E7-E737FC3D4BA9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54" y="5197151"/>
              <a:ext cx="6776388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2B0FE11-7BCF-B948-88A7-9C05B9BE6605}"/>
                </a:ext>
              </a:extLst>
            </p:cNvPr>
            <p:cNvCxnSpPr/>
            <p:nvPr/>
          </p:nvCxnSpPr>
          <p:spPr>
            <a:xfrm>
              <a:off x="3581528" y="5769089"/>
              <a:ext cx="7345114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84E7AF4-B9C7-954C-A3C2-A1F58C12E561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54" y="5483122"/>
              <a:ext cx="6776388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613122-C49A-8A42-90E4-C167A24ABA2D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54" y="4911180"/>
              <a:ext cx="6776388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E015C87-6A05-2C48-9218-13AB3A495B04}"/>
                </a:ext>
              </a:extLst>
            </p:cNvPr>
            <p:cNvCxnSpPr>
              <a:cxnSpLocks/>
            </p:cNvCxnSpPr>
            <p:nvPr/>
          </p:nvCxnSpPr>
          <p:spPr>
            <a:xfrm>
              <a:off x="4150254" y="4339238"/>
              <a:ext cx="6776388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324E2F-7E88-4849-BCCC-73C728025229}"/>
                </a:ext>
              </a:extLst>
            </p:cNvPr>
            <p:cNvCxnSpPr>
              <a:cxnSpLocks/>
            </p:cNvCxnSpPr>
            <p:nvPr/>
          </p:nvCxnSpPr>
          <p:spPr>
            <a:xfrm>
              <a:off x="5389305" y="3767296"/>
              <a:ext cx="5537337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A793EEF-B383-2145-8F3F-4D2E4D4AD46E}"/>
                </a:ext>
              </a:extLst>
            </p:cNvPr>
            <p:cNvCxnSpPr>
              <a:cxnSpLocks/>
            </p:cNvCxnSpPr>
            <p:nvPr/>
          </p:nvCxnSpPr>
          <p:spPr>
            <a:xfrm>
              <a:off x="5582653" y="3195354"/>
              <a:ext cx="5343989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47B20E-067C-F348-8763-3B1B0016EB17}"/>
                </a:ext>
              </a:extLst>
            </p:cNvPr>
            <p:cNvCxnSpPr>
              <a:cxnSpLocks/>
            </p:cNvCxnSpPr>
            <p:nvPr/>
          </p:nvCxnSpPr>
          <p:spPr>
            <a:xfrm>
              <a:off x="6641432" y="2623412"/>
              <a:ext cx="4285210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1015B17-6CC9-0C4F-BAB3-197A90C62317}"/>
                </a:ext>
              </a:extLst>
            </p:cNvPr>
            <p:cNvCxnSpPr>
              <a:cxnSpLocks/>
            </p:cNvCxnSpPr>
            <p:nvPr/>
          </p:nvCxnSpPr>
          <p:spPr>
            <a:xfrm>
              <a:off x="7254085" y="2051470"/>
              <a:ext cx="3672557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A4B769-7C38-034E-9DCB-75A39FFE4A31}"/>
              </a:ext>
            </a:extLst>
          </p:cNvPr>
          <p:cNvSpPr txBox="1"/>
          <p:nvPr/>
        </p:nvSpPr>
        <p:spPr>
          <a:xfrm rot="16200000">
            <a:off x="6368473" y="2756939"/>
            <a:ext cx="926756" cy="699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pPr algn="r">
              <a:lnSpc>
                <a:spcPct val="185000"/>
              </a:lnSpc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E15E534-F3A9-A744-BBC1-6EE2AC533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1"/>
          <a:stretch/>
        </p:blipFill>
        <p:spPr>
          <a:xfrm>
            <a:off x="3626075" y="1524007"/>
            <a:ext cx="6445727" cy="4255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771BF9-0790-F445-9CD2-60C6672C8758}"/>
              </a:ext>
            </a:extLst>
          </p:cNvPr>
          <p:cNvSpPr txBox="1"/>
          <p:nvPr/>
        </p:nvSpPr>
        <p:spPr>
          <a:xfrm>
            <a:off x="527635" y="1210599"/>
            <a:ext cx="8542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EdChoice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began as a pilot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08012-9B09-BE47-98AF-BF4046FE65ED}"/>
              </a:ext>
            </a:extLst>
          </p:cNvPr>
          <p:cNvSpPr txBox="1"/>
          <p:nvPr/>
        </p:nvSpPr>
        <p:spPr>
          <a:xfrm>
            <a:off x="6497054" y="4944306"/>
            <a:ext cx="3394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program nearly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doubled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the current budget cycle alone.</a:t>
            </a:r>
          </a:p>
          <a:p>
            <a:pPr algn="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5EE730-8B7B-FE4E-9CA9-FF5902A546A4}"/>
              </a:ext>
            </a:extLst>
          </p:cNvPr>
          <p:cNvSpPr/>
          <p:nvPr/>
        </p:nvSpPr>
        <p:spPr>
          <a:xfrm>
            <a:off x="638845" y="2233621"/>
            <a:ext cx="5188759" cy="2594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" rIns="274320" rtlCol="0" anchor="t" anchorCtr="0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FY 2008 the voucher deduction from school districts has increased from: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E44EEC-745D-FB4B-84D7-5EF72D31F68D}"/>
              </a:ext>
            </a:extLst>
          </p:cNvPr>
          <p:cNvSpPr/>
          <p:nvPr/>
        </p:nvSpPr>
        <p:spPr>
          <a:xfrm>
            <a:off x="638846" y="2201933"/>
            <a:ext cx="5188758" cy="104566"/>
          </a:xfrm>
          <a:prstGeom prst="rect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D98A19-878C-0843-89A1-9A43A63653B5}"/>
              </a:ext>
            </a:extLst>
          </p:cNvPr>
          <p:cNvSpPr/>
          <p:nvPr/>
        </p:nvSpPr>
        <p:spPr>
          <a:xfrm>
            <a:off x="1145774" y="3125463"/>
            <a:ext cx="2044028" cy="1502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  <a:p>
            <a:pPr algn="ctr"/>
            <a:r>
              <a:rPr lang="en-US" sz="1600" i="1" dirty="0">
                <a:solidFill>
                  <a:srgbClr val="04A6E1"/>
                </a:solidFill>
                <a:latin typeface="Georgia" panose="02040502050405020303" pitchFamily="18" charset="0"/>
              </a:rPr>
              <a:t>in 2008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255577-5DA9-0647-9CDF-B6B782F1DCBD}"/>
              </a:ext>
            </a:extLst>
          </p:cNvPr>
          <p:cNvSpPr/>
          <p:nvPr/>
        </p:nvSpPr>
        <p:spPr>
          <a:xfrm>
            <a:off x="3345277" y="3125463"/>
            <a:ext cx="2044028" cy="1502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$650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  <a:p>
            <a:pPr algn="ctr"/>
            <a:r>
              <a:rPr lang="en-US" sz="1600" i="1" dirty="0">
                <a:solidFill>
                  <a:srgbClr val="04A6E1"/>
                </a:solidFill>
                <a:latin typeface="Georgia" panose="02040502050405020303" pitchFamily="18" charset="0"/>
              </a:rPr>
              <a:t>this fiscal year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5043C8CC-1099-384D-A225-A9BD06CAF251}"/>
              </a:ext>
            </a:extLst>
          </p:cNvPr>
          <p:cNvSpPr/>
          <p:nvPr/>
        </p:nvSpPr>
        <p:spPr>
          <a:xfrm>
            <a:off x="2955024" y="3690064"/>
            <a:ext cx="626504" cy="337991"/>
          </a:xfrm>
          <a:prstGeom prst="rightArrow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20D1B1-614D-9D49-ACA1-C09683165BF2}"/>
              </a:ext>
            </a:extLst>
          </p:cNvPr>
          <p:cNvSpPr/>
          <p:nvPr/>
        </p:nvSpPr>
        <p:spPr>
          <a:xfrm>
            <a:off x="638845" y="737910"/>
            <a:ext cx="1185170" cy="421476"/>
          </a:xfrm>
          <a:prstGeom prst="rect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600" dirty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8C063A-1905-1747-B755-653DDA40A027}"/>
              </a:ext>
            </a:extLst>
          </p:cNvPr>
          <p:cNvSpPr txBox="1"/>
          <p:nvPr/>
        </p:nvSpPr>
        <p:spPr>
          <a:xfrm>
            <a:off x="9723690" y="411199"/>
            <a:ext cx="2257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 Voucher Program Costs</a:t>
            </a:r>
          </a:p>
          <a:p>
            <a:pPr algn="r"/>
            <a:r>
              <a:rPr lang="en-US" sz="1600" dirty="0">
                <a:solidFill>
                  <a:srgbClr val="04A6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2002-2018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2CD634-F9B3-2940-8A1E-7EF8B1046537}"/>
              </a:ext>
            </a:extLst>
          </p:cNvPr>
          <p:cNvSpPr txBox="1"/>
          <p:nvPr/>
        </p:nvSpPr>
        <p:spPr>
          <a:xfrm>
            <a:off x="10231395" y="6295736"/>
            <a:ext cx="1777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Innovation Ohio Education Funding Report</a:t>
            </a:r>
          </a:p>
        </p:txBody>
      </p:sp>
    </p:spTree>
    <p:extLst>
      <p:ext uri="{BB962C8B-B14F-4D97-AF65-F5344CB8AC3E}">
        <p14:creationId xmlns:p14="http://schemas.microsoft.com/office/powerpoint/2010/main" val="23332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8" grpId="0"/>
      <p:bldP spid="1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9EDF224-DDBD-F549-8ACA-B299577A083D}"/>
              </a:ext>
            </a:extLst>
          </p:cNvPr>
          <p:cNvSpPr/>
          <p:nvPr/>
        </p:nvSpPr>
        <p:spPr>
          <a:xfrm>
            <a:off x="658620" y="761990"/>
            <a:ext cx="1152600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GRF began increasing with filing of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DeRolph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1991.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7B6D233C-E602-1A48-9439-7D2850532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543" y="6061366"/>
            <a:ext cx="1417483" cy="79733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397EE12-8E77-A74C-83DF-06313605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491" y="5963301"/>
            <a:ext cx="989285" cy="7973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36B4D3-001D-994F-BE06-540C1637458C}"/>
              </a:ext>
            </a:extLst>
          </p:cNvPr>
          <p:cNvGrpSpPr/>
          <p:nvPr/>
        </p:nvGrpSpPr>
        <p:grpSpPr>
          <a:xfrm>
            <a:off x="7375" y="0"/>
            <a:ext cx="12192000" cy="305295"/>
            <a:chOff x="453192" y="5690937"/>
            <a:chExt cx="11738808" cy="49329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1767F7-8939-774D-A49C-34ED29AC68AC}"/>
                </a:ext>
              </a:extLst>
            </p:cNvPr>
            <p:cNvSpPr/>
            <p:nvPr/>
          </p:nvSpPr>
          <p:spPr>
            <a:xfrm>
              <a:off x="453192" y="5690937"/>
              <a:ext cx="2847474" cy="493295"/>
            </a:xfrm>
            <a:prstGeom prst="rect">
              <a:avLst/>
            </a:prstGeom>
            <a:solidFill>
              <a:srgbClr val="045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AFB5BD-0736-EC49-8098-1B6EF5EF6379}"/>
                </a:ext>
              </a:extLst>
            </p:cNvPr>
            <p:cNvSpPr/>
            <p:nvPr/>
          </p:nvSpPr>
          <p:spPr>
            <a:xfrm>
              <a:off x="9344526" y="5690937"/>
              <a:ext cx="2847474" cy="493295"/>
            </a:xfrm>
            <a:prstGeom prst="rect">
              <a:avLst/>
            </a:prstGeom>
            <a:solidFill>
              <a:srgbClr val="01A8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DC77E1-FD87-1144-8610-48EFDEF6679B}"/>
                </a:ext>
              </a:extLst>
            </p:cNvPr>
            <p:cNvSpPr/>
            <p:nvPr/>
          </p:nvSpPr>
          <p:spPr>
            <a:xfrm>
              <a:off x="3416970" y="5690937"/>
              <a:ext cx="2847474" cy="493295"/>
            </a:xfrm>
            <a:prstGeom prst="rect">
              <a:avLst/>
            </a:prstGeom>
            <a:solidFill>
              <a:srgbClr val="FFA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B7D77-5DD0-8143-9645-01725AF111AA}"/>
                </a:ext>
              </a:extLst>
            </p:cNvPr>
            <p:cNvSpPr/>
            <p:nvPr/>
          </p:nvSpPr>
          <p:spPr>
            <a:xfrm>
              <a:off x="6380748" y="5690937"/>
              <a:ext cx="2847474" cy="493295"/>
            </a:xfrm>
            <a:prstGeom prst="rect">
              <a:avLst/>
            </a:prstGeom>
            <a:solidFill>
              <a:srgbClr val="C5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6DFBCE3-1CDD-EB4A-BBA4-9925E6A9907D}"/>
              </a:ext>
            </a:extLst>
          </p:cNvPr>
          <p:cNvSpPr/>
          <p:nvPr/>
        </p:nvSpPr>
        <p:spPr>
          <a:xfrm>
            <a:off x="658620" y="1596179"/>
            <a:ext cx="1152600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2002, 35-38.9% of the GRF.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E0155D-A5AA-9444-B335-025042836AC8}"/>
              </a:ext>
            </a:extLst>
          </p:cNvPr>
          <p:cNvSpPr/>
          <p:nvPr/>
        </p:nvSpPr>
        <p:spPr>
          <a:xfrm>
            <a:off x="658620" y="2446411"/>
            <a:ext cx="1152600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2002-2009, increased to 40.7% of GRF and has stayed above 40%.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94BA99-A8CA-774F-9CFF-82288965CD66}"/>
              </a:ext>
            </a:extLst>
          </p:cNvPr>
          <p:cNvSpPr/>
          <p:nvPr/>
        </p:nvSpPr>
        <p:spPr>
          <a:xfrm>
            <a:off x="658620" y="3296642"/>
            <a:ext cx="1152600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FY2023 - 40.2%.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6E5EEC-B40A-8348-8D50-04FF9FF42799}"/>
              </a:ext>
            </a:extLst>
          </p:cNvPr>
          <p:cNvSpPr/>
          <p:nvPr/>
        </p:nvSpPr>
        <p:spPr>
          <a:xfrm>
            <a:off x="658620" y="4146873"/>
            <a:ext cx="1152600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increase in revenue has been to charter and voucher schools that have been given $25 billion.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47998F-FB8D-8146-A3C3-C7BDE1F4FE1C}"/>
              </a:ext>
            </a:extLst>
          </p:cNvPr>
          <p:cNvSpPr/>
          <p:nvPr/>
        </p:nvSpPr>
        <p:spPr>
          <a:xfrm>
            <a:off x="658620" y="4981062"/>
            <a:ext cx="1152600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pool for K-12 common public schools has shrunk.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1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9EDF224-DDBD-F549-8ACA-B299577A083D}"/>
              </a:ext>
            </a:extLst>
          </p:cNvPr>
          <p:cNvSpPr/>
          <p:nvPr/>
        </p:nvSpPr>
        <p:spPr>
          <a:xfrm>
            <a:off x="2964779" y="601570"/>
            <a:ext cx="8553453" cy="9444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Vouchers remove funds from the pool of funds allotted for K-12 education, thereby reducing funds to school districts.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1767F7-8939-774D-A49C-34ED29AC68AC}"/>
              </a:ext>
            </a:extLst>
          </p:cNvPr>
          <p:cNvSpPr/>
          <p:nvPr/>
        </p:nvSpPr>
        <p:spPr>
          <a:xfrm>
            <a:off x="7375" y="0"/>
            <a:ext cx="2957404" cy="305295"/>
          </a:xfrm>
          <a:prstGeom prst="rect">
            <a:avLst/>
          </a:prstGeom>
          <a:solidFill>
            <a:srgbClr val="045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FB5BD-0736-EC49-8098-1B6EF5EF6379}"/>
              </a:ext>
            </a:extLst>
          </p:cNvPr>
          <p:cNvSpPr/>
          <p:nvPr/>
        </p:nvSpPr>
        <p:spPr>
          <a:xfrm>
            <a:off x="9241971" y="0"/>
            <a:ext cx="2957404" cy="305295"/>
          </a:xfrm>
          <a:prstGeom prst="rect">
            <a:avLst/>
          </a:prstGeom>
          <a:solidFill>
            <a:srgbClr val="01A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77E1-FD87-1144-8610-48EFDEF6679B}"/>
              </a:ext>
            </a:extLst>
          </p:cNvPr>
          <p:cNvSpPr/>
          <p:nvPr/>
        </p:nvSpPr>
        <p:spPr>
          <a:xfrm>
            <a:off x="3085574" y="0"/>
            <a:ext cx="2957404" cy="305295"/>
          </a:xfrm>
          <a:prstGeom prst="rect">
            <a:avLst/>
          </a:prstGeom>
          <a:solidFill>
            <a:srgbClr val="FFA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2B7D77-5DD0-8143-9645-01725AF111AA}"/>
              </a:ext>
            </a:extLst>
          </p:cNvPr>
          <p:cNvSpPr/>
          <p:nvPr/>
        </p:nvSpPr>
        <p:spPr>
          <a:xfrm>
            <a:off x="6163772" y="0"/>
            <a:ext cx="2957404" cy="305295"/>
          </a:xfrm>
          <a:prstGeom prst="rect">
            <a:avLst/>
          </a:prstGeom>
          <a:solidFill>
            <a:srgbClr val="C50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DFBCE3-1CDD-EB4A-BBA4-9925E6A9907D}"/>
              </a:ext>
            </a:extLst>
          </p:cNvPr>
          <p:cNvSpPr/>
          <p:nvPr/>
        </p:nvSpPr>
        <p:spPr>
          <a:xfrm>
            <a:off x="2964779" y="1708474"/>
            <a:ext cx="855345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Vouchers promote or exacerbate segregation of students by class and race.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E0155D-A5AA-9444-B335-025042836AC8}"/>
              </a:ext>
            </a:extLst>
          </p:cNvPr>
          <p:cNvSpPr/>
          <p:nvPr/>
        </p:nvSpPr>
        <p:spPr>
          <a:xfrm>
            <a:off x="2964779" y="2558706"/>
            <a:ext cx="855345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Vouchers are given a funding priority over the public school districts.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94BA99-A8CA-774F-9CFF-82288965CD66}"/>
              </a:ext>
            </a:extLst>
          </p:cNvPr>
          <p:cNvSpPr/>
          <p:nvPr/>
        </p:nvSpPr>
        <p:spPr>
          <a:xfrm>
            <a:off x="2964779" y="3408936"/>
            <a:ext cx="8553453" cy="819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schools are not accountable for public funds they receive.  They are not held to the same standards.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6E5EEC-B40A-8348-8D50-04FF9FF42799}"/>
              </a:ext>
            </a:extLst>
          </p:cNvPr>
          <p:cNvSpPr/>
          <p:nvPr/>
        </p:nvSpPr>
        <p:spPr>
          <a:xfrm>
            <a:off x="2964779" y="4391622"/>
            <a:ext cx="8553453" cy="67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Weakens STRS pension fund.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47998F-FB8D-8146-A3C3-C7BDE1F4FE1C}"/>
              </a:ext>
            </a:extLst>
          </p:cNvPr>
          <p:cNvSpPr/>
          <p:nvPr/>
        </p:nvSpPr>
        <p:spPr>
          <a:xfrm>
            <a:off x="2964779" y="5225811"/>
            <a:ext cx="8553453" cy="86994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ctr"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of STRS at risk - 12 cents of every dollar spent in public schools ends up in STRS and retirement systems.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DE1041-B5C7-0D4F-90B3-D72356127146}"/>
              </a:ext>
            </a:extLst>
          </p:cNvPr>
          <p:cNvSpPr/>
          <p:nvPr/>
        </p:nvSpPr>
        <p:spPr>
          <a:xfrm>
            <a:off x="7375" y="401052"/>
            <a:ext cx="2957404" cy="6641432"/>
          </a:xfrm>
          <a:prstGeom prst="rect">
            <a:avLst/>
          </a:prstGeom>
          <a:solidFill>
            <a:srgbClr val="045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F8A29-06AC-E74D-AE0B-443BBB210DBA}"/>
              </a:ext>
            </a:extLst>
          </p:cNvPr>
          <p:cNvSpPr txBox="1"/>
          <p:nvPr/>
        </p:nvSpPr>
        <p:spPr>
          <a:xfrm>
            <a:off x="1486077" y="840820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411327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440FA-B26E-5A43-8442-DA8F4BDADEE1}"/>
              </a:ext>
            </a:extLst>
          </p:cNvPr>
          <p:cNvSpPr txBox="1"/>
          <p:nvPr/>
        </p:nvSpPr>
        <p:spPr>
          <a:xfrm>
            <a:off x="698258" y="1210599"/>
            <a:ext cx="5590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Accelerated privatization of public education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DEF100-EA89-2941-8FA0-1FE7A4E6F52D}"/>
              </a:ext>
            </a:extLst>
          </p:cNvPr>
          <p:cNvSpPr/>
          <p:nvPr/>
        </p:nvSpPr>
        <p:spPr>
          <a:xfrm>
            <a:off x="809469" y="737909"/>
            <a:ext cx="4901520" cy="433751"/>
          </a:xfrm>
          <a:prstGeom prst="rect">
            <a:avLst/>
          </a:prstGeom>
          <a:solidFill>
            <a:srgbClr val="04A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pc="600" dirty="0">
                <a:latin typeface="Arial" panose="020B0604020202020204" pitchFamily="34" charset="0"/>
                <a:cs typeface="Arial" panose="020B0604020202020204" pitchFamily="34" charset="0"/>
              </a:rPr>
              <a:t>TWO-YEAR STATE BUDGET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F2919-0A4E-E148-8646-1A5D1BD83D7A}"/>
              </a:ext>
            </a:extLst>
          </p:cNvPr>
          <p:cNvSpPr txBox="1"/>
          <p:nvPr/>
        </p:nvSpPr>
        <p:spPr>
          <a:xfrm>
            <a:off x="809468" y="2457180"/>
            <a:ext cx="11382532" cy="258532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6000000" scaled="0"/>
            <a:tileRect/>
          </a:gradFill>
        </p:spPr>
        <p:txBody>
          <a:bodyPr wrap="square" lIns="182880" tIns="91440" rIns="182880" bIns="9144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School vouchers - $7,500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Elementary - $5,500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 on vouchers removed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Tuition tax credit - $750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Homeschool tax credit - $250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$500 ESAs for parents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Siblings and foster children eligibility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0367783-C3A2-CB4A-8467-997C5FDC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695" y="5197642"/>
            <a:ext cx="1575751" cy="12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4720</TotalTime>
  <Words>1234</Words>
  <Application>Microsoft Macintosh PowerPoint</Application>
  <PresentationFormat>Widescreen</PresentationFormat>
  <Paragraphs>214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McCarthy</dc:creator>
  <cp:lastModifiedBy>Dennis Willard</cp:lastModifiedBy>
  <cp:revision>188</cp:revision>
  <dcterms:created xsi:type="dcterms:W3CDTF">2021-01-12T16:27:54Z</dcterms:created>
  <dcterms:modified xsi:type="dcterms:W3CDTF">2021-11-08T12:22:28Z</dcterms:modified>
</cp:coreProperties>
</file>